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7" r:id="rId4"/>
    <p:sldMasterId id="2147483708" r:id="rId5"/>
    <p:sldMasterId id="2147483709" r:id="rId6"/>
    <p:sldMasterId id="2147483710" r:id="rId7"/>
    <p:sldMasterId id="2147483711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</p:sldIdLst>
  <p:sldSz cy="5143500" cx="9144000"/>
  <p:notesSz cx="6858000" cy="9144000"/>
  <p:embeddedFontLst>
    <p:embeddedFont>
      <p:font typeface="Muli"/>
      <p:regular r:id="rId48"/>
      <p:bold r:id="rId49"/>
      <p:italic r:id="rId50"/>
      <p:boldItalic r:id="rId51"/>
    </p:embeddedFont>
    <p:embeddedFont>
      <p:font typeface="Muli Regular"/>
      <p:bold r:id="rId52"/>
      <p:boldItalic r:id="rId53"/>
    </p:embeddedFont>
    <p:embeddedFont>
      <p:font typeface="Montserrat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Montserrat Light"/>
      <p:regular r:id="rId62"/>
      <p:bold r:id="rId63"/>
      <p:italic r:id="rId64"/>
      <p:boldItalic r:id="rId65"/>
    </p:embeddedFont>
    <p:embeddedFont>
      <p:font typeface="Lato Black"/>
      <p:bold r:id="rId66"/>
      <p:boldItalic r:id="rId67"/>
    </p:embeddedFont>
    <p:embeddedFont>
      <p:font typeface="Helvetica Neue"/>
      <p:regular r:id="rId68"/>
      <p:bold r:id="rId69"/>
      <p:italic r:id="rId70"/>
      <p:boldItalic r:id="rId71"/>
    </p:embeddedFont>
    <p:embeddedFont>
      <p:font typeface="Helvetica Neue Light"/>
      <p:regular r:id="rId72"/>
      <p:bold r:id="rId73"/>
      <p:italic r:id="rId74"/>
      <p:boldItalic r:id="rId75"/>
    </p:embeddedFont>
    <p:embeddedFont>
      <p:font typeface="Montserrat Thin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font" Target="fonts/Muli-regular.fntdata"/><Relationship Id="rId47" Type="http://schemas.openxmlformats.org/officeDocument/2006/relationships/slide" Target="slides/slide38.xml"/><Relationship Id="rId49" Type="http://schemas.openxmlformats.org/officeDocument/2006/relationships/font" Target="fonts/Muli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HelveticaNeueLight-bold.fntdata"/><Relationship Id="rId72" Type="http://schemas.openxmlformats.org/officeDocument/2006/relationships/font" Target="fonts/HelveticaNeueLight-regular.fntdata"/><Relationship Id="rId31" Type="http://schemas.openxmlformats.org/officeDocument/2006/relationships/slide" Target="slides/slide22.xml"/><Relationship Id="rId75" Type="http://schemas.openxmlformats.org/officeDocument/2006/relationships/font" Target="fonts/HelveticaNeueLight-boldItalic.fntdata"/><Relationship Id="rId30" Type="http://schemas.openxmlformats.org/officeDocument/2006/relationships/slide" Target="slides/slide21.xml"/><Relationship Id="rId74" Type="http://schemas.openxmlformats.org/officeDocument/2006/relationships/font" Target="fonts/HelveticaNeueLight-italic.fntdata"/><Relationship Id="rId33" Type="http://schemas.openxmlformats.org/officeDocument/2006/relationships/slide" Target="slides/slide24.xml"/><Relationship Id="rId77" Type="http://schemas.openxmlformats.org/officeDocument/2006/relationships/font" Target="fonts/MontserratThin-bold.fntdata"/><Relationship Id="rId32" Type="http://schemas.openxmlformats.org/officeDocument/2006/relationships/slide" Target="slides/slide23.xml"/><Relationship Id="rId76" Type="http://schemas.openxmlformats.org/officeDocument/2006/relationships/font" Target="fonts/MontserratThin-regular.fntdata"/><Relationship Id="rId35" Type="http://schemas.openxmlformats.org/officeDocument/2006/relationships/slide" Target="slides/slide26.xml"/><Relationship Id="rId79" Type="http://schemas.openxmlformats.org/officeDocument/2006/relationships/font" Target="fonts/MontserratThin-boldItalic.fntdata"/><Relationship Id="rId34" Type="http://schemas.openxmlformats.org/officeDocument/2006/relationships/slide" Target="slides/slide25.xml"/><Relationship Id="rId78" Type="http://schemas.openxmlformats.org/officeDocument/2006/relationships/font" Target="fonts/MontserratThin-italic.fntdata"/><Relationship Id="rId71" Type="http://schemas.openxmlformats.org/officeDocument/2006/relationships/font" Target="fonts/HelveticaNeue-boldItalic.fntdata"/><Relationship Id="rId70" Type="http://schemas.openxmlformats.org/officeDocument/2006/relationships/font" Target="fonts/HelveticaNeue-italic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MontserratLight-regular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1.xml"/><Relationship Id="rId64" Type="http://schemas.openxmlformats.org/officeDocument/2006/relationships/font" Target="fonts/MontserratLight-italic.fntdata"/><Relationship Id="rId63" Type="http://schemas.openxmlformats.org/officeDocument/2006/relationships/font" Target="fonts/MontserratLight-bold.fntdata"/><Relationship Id="rId22" Type="http://schemas.openxmlformats.org/officeDocument/2006/relationships/slide" Target="slides/slide13.xml"/><Relationship Id="rId66" Type="http://schemas.openxmlformats.org/officeDocument/2006/relationships/font" Target="fonts/LatoBlack-bold.fntdata"/><Relationship Id="rId21" Type="http://schemas.openxmlformats.org/officeDocument/2006/relationships/slide" Target="slides/slide12.xml"/><Relationship Id="rId65" Type="http://schemas.openxmlformats.org/officeDocument/2006/relationships/font" Target="fonts/MontserratLight-boldItalic.fntdata"/><Relationship Id="rId24" Type="http://schemas.openxmlformats.org/officeDocument/2006/relationships/slide" Target="slides/slide15.xml"/><Relationship Id="rId68" Type="http://schemas.openxmlformats.org/officeDocument/2006/relationships/font" Target="fonts/HelveticaNeue-regular.fntdata"/><Relationship Id="rId23" Type="http://schemas.openxmlformats.org/officeDocument/2006/relationships/slide" Target="slides/slide14.xml"/><Relationship Id="rId67" Type="http://schemas.openxmlformats.org/officeDocument/2006/relationships/font" Target="fonts/LatoBlack-boldItalic.fntdata"/><Relationship Id="rId60" Type="http://schemas.openxmlformats.org/officeDocument/2006/relationships/font" Target="fonts/Lato-italic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HelveticaNeue-bold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Muli-boldItalic.fntdata"/><Relationship Id="rId50" Type="http://schemas.openxmlformats.org/officeDocument/2006/relationships/font" Target="fonts/Muli-italic.fntdata"/><Relationship Id="rId53" Type="http://schemas.openxmlformats.org/officeDocument/2006/relationships/font" Target="fonts/MuliRegular-boldItalic.fntdata"/><Relationship Id="rId52" Type="http://schemas.openxmlformats.org/officeDocument/2006/relationships/font" Target="fonts/MuliRegular-bold.fntdata"/><Relationship Id="rId11" Type="http://schemas.openxmlformats.org/officeDocument/2006/relationships/slide" Target="slides/slide2.xml"/><Relationship Id="rId55" Type="http://schemas.openxmlformats.org/officeDocument/2006/relationships/font" Target="fonts/Montserrat-bold.fntdata"/><Relationship Id="rId10" Type="http://schemas.openxmlformats.org/officeDocument/2006/relationships/slide" Target="slides/slide1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4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3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6.xml"/><Relationship Id="rId59" Type="http://schemas.openxmlformats.org/officeDocument/2006/relationships/font" Target="fonts/Lato-bold.fntdata"/><Relationship Id="rId14" Type="http://schemas.openxmlformats.org/officeDocument/2006/relationships/slide" Target="slides/slide5.xml"/><Relationship Id="rId58" Type="http://schemas.openxmlformats.org/officeDocument/2006/relationships/font" Target="fonts/Lato-regular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18b1752e1_0_0:notes"/>
          <p:cNvSpPr/>
          <p:nvPr>
            <p:ph idx="2" type="sldImg"/>
          </p:nvPr>
        </p:nvSpPr>
        <p:spPr>
          <a:xfrm>
            <a:off x="381298" y="685800"/>
            <a:ext cx="6096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18b1752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f119552bc_0_81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g6f119552bc_0_81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f119552bc_0_154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g6f119552bc_0_154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f119552bc_0_227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g6f119552bc_0_227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6f119552bc_0_301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0" name="Google Shape;420;g6f119552bc_0_301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f119552bc_0_309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" name="Google Shape;429;g6f119552bc_0_309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f119552bc_0_317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" name="Google Shape;438;g6f119552bc_0_317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f28ecfa36_0_27:notes"/>
          <p:cNvSpPr/>
          <p:nvPr>
            <p:ph idx="2" type="sldImg"/>
          </p:nvPr>
        </p:nvSpPr>
        <p:spPr>
          <a:xfrm>
            <a:off x="1141809" y="685800"/>
            <a:ext cx="4574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f28ecfa36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f28ecfa36_0_0:notes"/>
          <p:cNvSpPr/>
          <p:nvPr>
            <p:ph idx="2" type="sldImg"/>
          </p:nvPr>
        </p:nvSpPr>
        <p:spPr>
          <a:xfrm>
            <a:off x="1141809" y="685800"/>
            <a:ext cx="4574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f28ecfa3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ed0b3d64d_0_247:notes"/>
          <p:cNvSpPr/>
          <p:nvPr>
            <p:ph idx="2" type="sldImg"/>
          </p:nvPr>
        </p:nvSpPr>
        <p:spPr>
          <a:xfrm>
            <a:off x="1141809" y="685800"/>
            <a:ext cx="4574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6ed0b3d64d_0_2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6f28ecfa36_0_9:notes"/>
          <p:cNvSpPr/>
          <p:nvPr>
            <p:ph idx="2" type="sldImg"/>
          </p:nvPr>
        </p:nvSpPr>
        <p:spPr>
          <a:xfrm>
            <a:off x="1141809" y="685800"/>
            <a:ext cx="4574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6f28ecfa36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c6049db13_0_1:notes"/>
          <p:cNvSpPr/>
          <p:nvPr>
            <p:ph idx="2" type="sldImg"/>
          </p:nvPr>
        </p:nvSpPr>
        <p:spPr>
          <a:xfrm>
            <a:off x="1141809" y="685800"/>
            <a:ext cx="4574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c6049db13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f119552bc_0_326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4" name="Google Shape;484;g6f119552bc_0_326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f28ecfa36_0_18:notes"/>
          <p:cNvSpPr/>
          <p:nvPr>
            <p:ph idx="2" type="sldImg"/>
          </p:nvPr>
        </p:nvSpPr>
        <p:spPr>
          <a:xfrm>
            <a:off x="1141809" y="685800"/>
            <a:ext cx="4574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f28ecfa36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f119552bc_0_334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" name="Google Shape;502;g6f119552bc_0_334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6f119552bc_0_342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1" name="Google Shape;511;g6f119552bc_0_342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f119552bc_0_350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0" name="Google Shape;520;g6f119552bc_0_350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f119552bc_0_358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9" name="Google Shape;529;g6f119552bc_0_358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f119552bc_0_366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8" name="Google Shape;538;g6f119552bc_0_366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f119552bc_0_379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2" name="Google Shape;552;g6f119552bc_0_379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f119552bc_0_386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0" name="Google Shape;560;g6f119552bc_0_386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f119552bc_0_393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8" name="Google Shape;568;g6f119552bc_0_393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ed0b3d64d_0_0:notes"/>
          <p:cNvSpPr/>
          <p:nvPr>
            <p:ph idx="2" type="sldImg"/>
          </p:nvPr>
        </p:nvSpPr>
        <p:spPr>
          <a:xfrm>
            <a:off x="1141809" y="685800"/>
            <a:ext cx="4574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ed0b3d64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f119552bc_0_404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0" name="Google Shape;580;g6f119552bc_0_404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f28ecfa36_0_47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6f28ecfa36_0_47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f28ecfa36_0_151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6f28ecfa36_0_151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f28ecfa36_0_100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f28ecfa36_0_100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6f28ecfa36_0_161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6f28ecfa36_0_161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52b7f18dd0_0_7:notes"/>
          <p:cNvSpPr/>
          <p:nvPr>
            <p:ph idx="2" type="sldImg"/>
          </p:nvPr>
        </p:nvSpPr>
        <p:spPr>
          <a:xfrm>
            <a:off x="1141809" y="685800"/>
            <a:ext cx="4574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52b7f18dd0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cd19ec611_0_17:notes"/>
          <p:cNvSpPr/>
          <p:nvPr>
            <p:ph idx="2" type="sldImg"/>
          </p:nvPr>
        </p:nvSpPr>
        <p:spPr>
          <a:xfrm>
            <a:off x="1141809" y="685800"/>
            <a:ext cx="4574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cd19ec611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2b7f18dd0_0_77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52b7f18dd0_0_77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619436e7d3_1_84:notes"/>
          <p:cNvSpPr/>
          <p:nvPr>
            <p:ph idx="2" type="sldImg"/>
          </p:nvPr>
        </p:nvSpPr>
        <p:spPr>
          <a:xfrm>
            <a:off x="381298" y="685800"/>
            <a:ext cx="6096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619436e7d3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cd19ec611_0_7:notes"/>
          <p:cNvSpPr/>
          <p:nvPr>
            <p:ph idx="2" type="sldImg"/>
          </p:nvPr>
        </p:nvSpPr>
        <p:spPr>
          <a:xfrm>
            <a:off x="1141809" y="685800"/>
            <a:ext cx="4574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cd19ec611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f28ecfa36_0_38:notes"/>
          <p:cNvSpPr/>
          <p:nvPr>
            <p:ph idx="2" type="sldImg"/>
          </p:nvPr>
        </p:nvSpPr>
        <p:spPr>
          <a:xfrm>
            <a:off x="1141809" y="685800"/>
            <a:ext cx="4574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f28ecfa36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eb747563d_0_0:notes"/>
          <p:cNvSpPr/>
          <p:nvPr>
            <p:ph idx="2" type="sldImg"/>
          </p:nvPr>
        </p:nvSpPr>
        <p:spPr>
          <a:xfrm>
            <a:off x="1141809" y="685800"/>
            <a:ext cx="4574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eb747563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ed0b3d64d_0_20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Jan</a:t>
            </a:r>
            <a:endParaRPr/>
          </a:p>
        </p:txBody>
      </p:sp>
      <p:sp>
        <p:nvSpPr>
          <p:cNvPr id="355" name="Google Shape;355;g6ed0b3d64d_0_20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eb747563d_0_287:notes"/>
          <p:cNvSpPr/>
          <p:nvPr>
            <p:ph idx="2" type="sldImg"/>
          </p:nvPr>
        </p:nvSpPr>
        <p:spPr>
          <a:xfrm>
            <a:off x="1141809" y="685800"/>
            <a:ext cx="45744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eb747563d_0_2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f119552bc_0_1:notes"/>
          <p:cNvSpPr txBox="1"/>
          <p:nvPr>
            <p:ph idx="1" type="body"/>
          </p:nvPr>
        </p:nvSpPr>
        <p:spPr>
          <a:xfrm>
            <a:off x="685795" y="4343382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Esta la quito igual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0" name="Google Shape;380;g6f119552bc_0_1:notes"/>
          <p:cNvSpPr/>
          <p:nvPr>
            <p:ph idx="2" type="sldImg"/>
          </p:nvPr>
        </p:nvSpPr>
        <p:spPr>
          <a:xfrm>
            <a:off x="961793" y="685794"/>
            <a:ext cx="4935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550" lIns="91550" spcFirstLastPara="1" rIns="91550" wrap="square" tIns="91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550" lIns="91550" spcFirstLastPara="1" rIns="91550" wrap="square" tIns="915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550" lIns="91550" spcFirstLastPara="1" rIns="91550" wrap="square" tIns="91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550" lIns="91550" spcFirstLastPara="1" rIns="91550" wrap="square" tIns="91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300"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1" type="ftr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1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35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952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270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58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917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235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52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0" type="dt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1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35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952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270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58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917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235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52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550" lIns="91550" spcFirstLastPara="1" rIns="91550" wrap="square" tIns="91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7" name="Google Shape;107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" name="Google Shape;10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" name="Google Shape;119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550" lIns="91550" spcFirstLastPara="1" rIns="91550" wrap="square" tIns="915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7" name="Google Shape;12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550" lIns="91550" spcFirstLastPara="1" rIns="91550" wrap="square" tIns="91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4" name="Google Shape;134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5" name="Google Shape;135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9" name="Google Shape;1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550" lIns="91550" spcFirstLastPara="1" rIns="91550" wrap="square" tIns="91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2" name="Google Shape;142;p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title with Logo">
  <p:cSld name="CUSTOM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rtup-Weekend_Logo_Transp.png" id="147" name="Google Shape;147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33400" y="2502800"/>
            <a:ext cx="6186206" cy="174123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8"/>
          <p:cNvSpPr txBox="1"/>
          <p:nvPr>
            <p:ph type="title"/>
          </p:nvPr>
        </p:nvSpPr>
        <p:spPr>
          <a:xfrm>
            <a:off x="385675" y="1107250"/>
            <a:ext cx="8522100" cy="8979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DB14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SECTION_TITLE_AND_DESCRIPTION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0DB14B"/>
          </a:solidFill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echstars_Transp.png" id="151" name="Google Shape;151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0350" y="4295714"/>
            <a:ext cx="785392" cy="63856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9"/>
          <p:cNvSpPr txBox="1"/>
          <p:nvPr>
            <p:ph idx="1" type="body"/>
          </p:nvPr>
        </p:nvSpPr>
        <p:spPr>
          <a:xfrm>
            <a:off x="1999475" y="1297450"/>
            <a:ext cx="2091900" cy="4590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indent="-533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●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5334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○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5334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■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5334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●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5334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○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5334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■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5334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●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5334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Montserrat"/>
              <a:buChar char="○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5334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4800"/>
              <a:buFont typeface="Montserrat"/>
              <a:buChar char="■"/>
              <a:defRPr b="1" sz="4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3" name="Google Shape;153;p39"/>
          <p:cNvSpPr txBox="1"/>
          <p:nvPr>
            <p:ph idx="2" type="body"/>
          </p:nvPr>
        </p:nvSpPr>
        <p:spPr>
          <a:xfrm>
            <a:off x="4889725" y="1509300"/>
            <a:ext cx="1950600" cy="11826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○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■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810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810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○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810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■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810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●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810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Char char="○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810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400"/>
              <a:buFont typeface="Montserrat"/>
              <a:buChar char="■"/>
              <a:defRPr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Version 2">
  <p:cSld name="SECTION_HEADER_1">
    <p:bg>
      <p:bgPr>
        <a:solidFill>
          <a:srgbClr val="0DB14B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/>
          <p:nvPr/>
        </p:nvSpPr>
        <p:spPr>
          <a:xfrm>
            <a:off x="-236375" y="-2513050"/>
            <a:ext cx="7489500" cy="7354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0"/>
          <p:cNvSpPr txBox="1"/>
          <p:nvPr>
            <p:ph type="title"/>
          </p:nvPr>
        </p:nvSpPr>
        <p:spPr>
          <a:xfrm>
            <a:off x="982825" y="560600"/>
            <a:ext cx="4366800" cy="12069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DB14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40"/>
          <p:cNvSpPr txBox="1"/>
          <p:nvPr>
            <p:ph idx="1" type="subTitle"/>
          </p:nvPr>
        </p:nvSpPr>
        <p:spPr>
          <a:xfrm>
            <a:off x="982825" y="1652750"/>
            <a:ext cx="3520800" cy="8211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Techstars_Transp.png" id="158" name="Google Shape;15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0350" y="4295714"/>
            <a:ext cx="785392" cy="638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CUSTOM_5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/>
          <p:nvPr/>
        </p:nvSpPr>
        <p:spPr>
          <a:xfrm>
            <a:off x="3145950" y="-2581350"/>
            <a:ext cx="6790500" cy="6667800"/>
          </a:xfrm>
          <a:prstGeom prst="ellipse">
            <a:avLst/>
          </a:prstGeom>
          <a:solidFill>
            <a:srgbClr val="0DB14B"/>
          </a:solidFill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echstars_Color.png" id="161" name="Google Shape;16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7450" y="4483449"/>
            <a:ext cx="747268" cy="60755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41"/>
          <p:cNvSpPr txBox="1"/>
          <p:nvPr>
            <p:ph type="title"/>
          </p:nvPr>
        </p:nvSpPr>
        <p:spPr>
          <a:xfrm>
            <a:off x="4986825" y="-61775"/>
            <a:ext cx="3486300" cy="750300"/>
          </a:xfrm>
          <a:prstGeom prst="rect">
            <a:avLst/>
          </a:prstGeom>
        </p:spPr>
        <p:txBody>
          <a:bodyPr anchorCtr="0" anchor="t" bIns="91550" lIns="91550" spcFirstLastPara="1" rIns="91550" wrap="square" tIns="915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/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9pPr>
          </a:lstStyle>
          <a:p/>
        </p:txBody>
      </p:sp>
      <p:sp>
        <p:nvSpPr>
          <p:cNvPr id="165" name="Google Shape;165;p42"/>
          <p:cNvSpPr txBox="1"/>
          <p:nvPr>
            <p:ph idx="1" type="body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1" type="ftr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17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35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952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270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587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905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235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52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42"/>
          <p:cNvSpPr txBox="1"/>
          <p:nvPr>
            <p:ph idx="10" type="dt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17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35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952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270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587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905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235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52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42"/>
          <p:cNvSpPr txBox="1"/>
          <p:nvPr>
            <p:ph idx="12" type="sldNum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layout with centered title and subtitle placeholders" type="title">
  <p:cSld name="TITL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4"/>
          <p:cNvSpPr txBox="1"/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5" name="Google Shape;175;p44"/>
          <p:cNvSpPr txBox="1"/>
          <p:nvPr>
            <p:ph idx="1" type="subTitle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6" name="Google Shape;176;p44"/>
          <p:cNvSpPr txBox="1"/>
          <p:nvPr>
            <p:ph idx="10" type="dt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7" name="Google Shape;177;p44"/>
          <p:cNvSpPr txBox="1"/>
          <p:nvPr>
            <p:ph idx="11" type="ftr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" name="Google Shape;178;p44"/>
          <p:cNvSpPr txBox="1"/>
          <p:nvPr>
            <p:ph idx="12" type="sldNum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5"/>
          <p:cNvSpPr txBox="1"/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1300"/>
            </a:lvl9pPr>
          </a:lstStyle>
          <a:p/>
        </p:txBody>
      </p:sp>
      <p:sp>
        <p:nvSpPr>
          <p:cNvPr id="181" name="Google Shape;181;p45"/>
          <p:cNvSpPr txBox="1"/>
          <p:nvPr>
            <p:ph idx="1" type="body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45"/>
          <p:cNvSpPr txBox="1"/>
          <p:nvPr>
            <p:ph idx="11" type="ftr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1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35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952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270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58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917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235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52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45"/>
          <p:cNvSpPr txBox="1"/>
          <p:nvPr>
            <p:ph idx="10" type="dt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1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35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952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270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58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917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235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52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45"/>
          <p:cNvSpPr txBox="1"/>
          <p:nvPr>
            <p:ph idx="12" type="sldNum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obj">
  <p:cSld name="OBJECT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7"/>
          <p:cNvSpPr txBox="1"/>
          <p:nvPr>
            <p:ph idx="11" type="ftr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1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35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952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270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58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917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235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52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47"/>
          <p:cNvSpPr txBox="1"/>
          <p:nvPr>
            <p:ph idx="10" type="dt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1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35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952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270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58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917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235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52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47"/>
          <p:cNvSpPr txBox="1"/>
          <p:nvPr>
            <p:ph idx="12" type="sldNum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b="0" u="none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8"/>
          <p:cNvSpPr txBox="1"/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198" name="Google Shape;198;p48"/>
          <p:cNvSpPr txBox="1"/>
          <p:nvPr>
            <p:ph idx="1" type="body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48"/>
          <p:cNvSpPr txBox="1"/>
          <p:nvPr>
            <p:ph idx="11" type="ftr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1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35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952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270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58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917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235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52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48"/>
          <p:cNvSpPr txBox="1"/>
          <p:nvPr>
            <p:ph idx="10" type="dt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1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35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952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270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58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917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235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52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48"/>
          <p:cNvSpPr txBox="1"/>
          <p:nvPr>
            <p:ph idx="12" type="sldNum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9"/>
          <p:cNvSpPr txBox="1"/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204" name="Google Shape;204;p49"/>
          <p:cNvSpPr txBox="1"/>
          <p:nvPr>
            <p:ph idx="11" type="ftr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1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35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952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270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58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917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235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52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49"/>
          <p:cNvSpPr txBox="1"/>
          <p:nvPr>
            <p:ph idx="10" type="dt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1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35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952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270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58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917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235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52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49"/>
          <p:cNvSpPr txBox="1"/>
          <p:nvPr>
            <p:ph idx="12" type="sldNum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0"/>
          <p:cNvSpPr/>
          <p:nvPr/>
        </p:nvSpPr>
        <p:spPr>
          <a:xfrm>
            <a:off x="8206186" y="3742566"/>
            <a:ext cx="635700" cy="1068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50"/>
          <p:cNvSpPr txBox="1"/>
          <p:nvPr>
            <p:ph type="ctrTitle"/>
          </p:nvPr>
        </p:nvSpPr>
        <p:spPr>
          <a:xfrm>
            <a:off x="-349894" y="1737603"/>
            <a:ext cx="84150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3100" u="none" cap="none" strike="noStrike">
                <a:solidFill>
                  <a:srgbClr val="0053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210" name="Google Shape;210;p50"/>
          <p:cNvSpPr txBox="1"/>
          <p:nvPr>
            <p:ph idx="1" type="subTitle"/>
          </p:nvPr>
        </p:nvSpPr>
        <p:spPr>
          <a:xfrm>
            <a:off x="-140026" y="3120280"/>
            <a:ext cx="79953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1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0" lvl="2" marL="635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0" lvl="3" marL="952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0" lvl="4" marL="1270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0" lvl="5" marL="158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0" lvl="6" marL="1917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0" lvl="7" marL="2235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0" lvl="8" marL="2552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50"/>
          <p:cNvSpPr txBox="1"/>
          <p:nvPr>
            <p:ph idx="11" type="ftr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1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35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952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270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58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917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235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52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50"/>
          <p:cNvSpPr txBox="1"/>
          <p:nvPr>
            <p:ph idx="10" type="dt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1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35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952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270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58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917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235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52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50"/>
          <p:cNvSpPr txBox="1"/>
          <p:nvPr>
            <p:ph idx="12" type="sldNum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1"/>
          <p:cNvSpPr txBox="1"/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216" name="Google Shape;216;p51"/>
          <p:cNvSpPr txBox="1"/>
          <p:nvPr>
            <p:ph idx="1" type="body"/>
          </p:nvPr>
        </p:nvSpPr>
        <p:spPr>
          <a:xfrm>
            <a:off x="1164689" y="1710717"/>
            <a:ext cx="3039000" cy="25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51"/>
          <p:cNvSpPr txBox="1"/>
          <p:nvPr>
            <p:ph idx="2" type="body"/>
          </p:nvPr>
        </p:nvSpPr>
        <p:spPr>
          <a:xfrm>
            <a:off x="5056641" y="1710717"/>
            <a:ext cx="2764800" cy="25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Google Shape;218;p51"/>
          <p:cNvSpPr txBox="1"/>
          <p:nvPr>
            <p:ph idx="11" type="ftr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1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35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952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270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58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917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235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52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Google Shape;219;p51"/>
          <p:cNvSpPr txBox="1"/>
          <p:nvPr>
            <p:ph idx="10" type="dt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1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35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952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270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58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917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235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52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" name="Google Shape;220;p51"/>
          <p:cNvSpPr txBox="1"/>
          <p:nvPr>
            <p:ph idx="12" type="sldNum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подзаголовок" type="title">
  <p:cSld name="TITLE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2"/>
          <p:cNvSpPr txBox="1"/>
          <p:nvPr>
            <p:ph type="title"/>
          </p:nvPr>
        </p:nvSpPr>
        <p:spPr>
          <a:xfrm>
            <a:off x="892969" y="2350641"/>
            <a:ext cx="73581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b" bIns="63700" lIns="63700" spcFirstLastPara="1" rIns="63700" wrap="square" tIns="63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223" name="Google Shape;223;p52"/>
          <p:cNvSpPr txBox="1"/>
          <p:nvPr>
            <p:ph idx="1" type="body"/>
          </p:nvPr>
        </p:nvSpPr>
        <p:spPr>
          <a:xfrm>
            <a:off x="892969" y="2658814"/>
            <a:ext cx="73581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spcBef>
                <a:spcPts val="0"/>
              </a:spcBef>
              <a:spcAft>
                <a:spcPts val="0"/>
              </a:spcAft>
              <a:buSzPts val="2100"/>
              <a:buFont typeface="Calibri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52"/>
          <p:cNvSpPr txBox="1"/>
          <p:nvPr>
            <p:ph idx="12" type="sldNum"/>
          </p:nvPr>
        </p:nvSpPr>
        <p:spPr>
          <a:xfrm>
            <a:off x="5554980" y="3767362"/>
            <a:ext cx="17745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3700" lIns="63700" spcFirstLastPara="1" rIns="63700" wrap="square" tIns="63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27" name="Google Shape;22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63700" lIns="63700" spcFirstLastPara="1" rIns="63700" wrap="square" tIns="6370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28" name="Google Shape;22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 type="blank">
  <p:cSld name="BLANK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3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63700" lIns="63700" spcFirstLastPara="1" rIns="63700" wrap="square" tIns="63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3" name="Google Shape;233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63700" lIns="63700" spcFirstLastPara="1" rIns="63700" wrap="square" tIns="63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4" name="Google Shape;23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layout with centered title and subtitle placeholders">
  <p:cSld name="TITLE_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6"/>
          <p:cNvSpPr txBox="1"/>
          <p:nvPr>
            <p:ph type="ctrTitle"/>
          </p:nvPr>
        </p:nvSpPr>
        <p:spPr>
          <a:xfrm>
            <a:off x="257309" y="798909"/>
            <a:ext cx="29163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37" name="Google Shape;237;p56"/>
          <p:cNvSpPr txBox="1"/>
          <p:nvPr>
            <p:ph idx="1" type="subTitle"/>
          </p:nvPr>
        </p:nvSpPr>
        <p:spPr>
          <a:xfrm>
            <a:off x="514618" y="1457325"/>
            <a:ext cx="24015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25" lIns="34325" spcFirstLastPara="1" rIns="34325" wrap="square" tIns="34325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38" name="Google Shape;238;p56"/>
          <p:cNvSpPr txBox="1"/>
          <p:nvPr>
            <p:ph idx="10" type="dt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25" spcFirstLastPara="1" rIns="3432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9" name="Google Shape;239;p56"/>
          <p:cNvSpPr txBox="1"/>
          <p:nvPr>
            <p:ph idx="11" type="ftr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25" spcFirstLastPara="1" rIns="3432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p56"/>
          <p:cNvSpPr txBox="1"/>
          <p:nvPr>
            <p:ph idx="12" type="sldNum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34325" spcFirstLastPara="1" rIns="34325" wrap="square" tIns="3432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b="0" sz="130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layout with centered title and subtitle placeholders 1">
  <p:cSld name="TITLE_3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7"/>
          <p:cNvSpPr txBox="1"/>
          <p:nvPr>
            <p:ph type="ctrTitle"/>
          </p:nvPr>
        </p:nvSpPr>
        <p:spPr>
          <a:xfrm>
            <a:off x="257309" y="798909"/>
            <a:ext cx="29163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43" name="Google Shape;243;p57"/>
          <p:cNvSpPr txBox="1"/>
          <p:nvPr>
            <p:ph idx="1" type="subTitle"/>
          </p:nvPr>
        </p:nvSpPr>
        <p:spPr>
          <a:xfrm>
            <a:off x="514618" y="1457325"/>
            <a:ext cx="24015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25" lIns="34325" spcFirstLastPara="1" rIns="34325" wrap="square" tIns="34325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44" name="Google Shape;244;p57"/>
          <p:cNvSpPr txBox="1"/>
          <p:nvPr>
            <p:ph idx="10" type="dt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25" spcFirstLastPara="1" rIns="3432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57"/>
          <p:cNvSpPr txBox="1"/>
          <p:nvPr>
            <p:ph idx="11" type="ftr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25" spcFirstLastPara="1" rIns="3432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6" name="Google Shape;246;p57"/>
          <p:cNvSpPr txBox="1"/>
          <p:nvPr>
            <p:ph idx="12" type="sldNum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34325" spcFirstLastPara="1" rIns="34325" wrap="square" tIns="3432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b="0" sz="130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layout with centered title and subtitle placeholders 2">
  <p:cSld name="TITLE_4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8"/>
          <p:cNvSpPr txBox="1"/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49" name="Google Shape;249;p58"/>
          <p:cNvSpPr txBox="1"/>
          <p:nvPr>
            <p:ph idx="1" type="subTitle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50" name="Google Shape;250;p58"/>
          <p:cNvSpPr txBox="1"/>
          <p:nvPr>
            <p:ph idx="10" type="dt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1" name="Google Shape;251;p58"/>
          <p:cNvSpPr txBox="1"/>
          <p:nvPr>
            <p:ph idx="11" type="ftr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2" name="Google Shape;252;p58"/>
          <p:cNvSpPr txBox="1"/>
          <p:nvPr>
            <p:ph idx="12" type="sldNum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layout with centered title and subtitle placeholders 3">
  <p:cSld name="TITLE_5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9"/>
          <p:cNvSpPr txBox="1"/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55" name="Google Shape;255;p59"/>
          <p:cNvSpPr txBox="1"/>
          <p:nvPr>
            <p:ph idx="1" type="subTitle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56" name="Google Shape;256;p59"/>
          <p:cNvSpPr txBox="1"/>
          <p:nvPr>
            <p:ph idx="10" type="dt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p59"/>
          <p:cNvSpPr txBox="1"/>
          <p:nvPr>
            <p:ph idx="11" type="ftr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8" name="Google Shape;258;p59"/>
          <p:cNvSpPr txBox="1"/>
          <p:nvPr>
            <p:ph idx="12" type="sldNum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layout with centered title and subtitle placeholders 4">
  <p:cSld name="TITLE_6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0"/>
          <p:cNvSpPr txBox="1"/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61" name="Google Shape;261;p60"/>
          <p:cNvSpPr txBox="1"/>
          <p:nvPr>
            <p:ph idx="1" type="subTitle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62" name="Google Shape;262;p60"/>
          <p:cNvSpPr txBox="1"/>
          <p:nvPr>
            <p:ph idx="10" type="dt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3" name="Google Shape;263;p60"/>
          <p:cNvSpPr txBox="1"/>
          <p:nvPr>
            <p:ph idx="11" type="ftr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4" name="Google Shape;264;p60"/>
          <p:cNvSpPr txBox="1"/>
          <p:nvPr>
            <p:ph idx="12" type="sldNum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layout with centered title and subtitle placeholders 5">
  <p:cSld name="TITLE_7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1"/>
          <p:cNvSpPr txBox="1"/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67" name="Google Shape;267;p61"/>
          <p:cNvSpPr txBox="1"/>
          <p:nvPr>
            <p:ph idx="1" type="subTitle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68" name="Google Shape;268;p61"/>
          <p:cNvSpPr txBox="1"/>
          <p:nvPr>
            <p:ph idx="10" type="dt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9" name="Google Shape;269;p61"/>
          <p:cNvSpPr txBox="1"/>
          <p:nvPr>
            <p:ph idx="11" type="ftr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0" name="Google Shape;270;p61"/>
          <p:cNvSpPr txBox="1"/>
          <p:nvPr>
            <p:ph idx="12" type="sldNum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layout with centered title and subtitle placeholders 6">
  <p:cSld name="TITLE_8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2"/>
          <p:cNvSpPr txBox="1"/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73" name="Google Shape;273;p62"/>
          <p:cNvSpPr txBox="1"/>
          <p:nvPr>
            <p:ph idx="1" type="subTitle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74" name="Google Shape;274;p62"/>
          <p:cNvSpPr txBox="1"/>
          <p:nvPr>
            <p:ph idx="10" type="dt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5" name="Google Shape;275;p62"/>
          <p:cNvSpPr txBox="1"/>
          <p:nvPr>
            <p:ph idx="11" type="ftr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6" name="Google Shape;276;p62"/>
          <p:cNvSpPr txBox="1"/>
          <p:nvPr>
            <p:ph idx="12" type="sldNum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layout with centered title and subtitle placeholders 7">
  <p:cSld name="TITLE_9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3"/>
          <p:cNvSpPr txBox="1"/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79" name="Google Shape;279;p63"/>
          <p:cNvSpPr txBox="1"/>
          <p:nvPr>
            <p:ph idx="1" type="subTitle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80" name="Google Shape;280;p63"/>
          <p:cNvSpPr txBox="1"/>
          <p:nvPr>
            <p:ph idx="10" type="dt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1" name="Google Shape;281;p63"/>
          <p:cNvSpPr txBox="1"/>
          <p:nvPr>
            <p:ph idx="11" type="ftr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2" name="Google Shape;282;p63"/>
          <p:cNvSpPr txBox="1"/>
          <p:nvPr>
            <p:ph idx="12" type="sldNum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layout with centered title and subtitle placeholders 8">
  <p:cSld name="TITLE_10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4"/>
          <p:cNvSpPr txBox="1"/>
          <p:nvPr>
            <p:ph type="ctrTitle"/>
          </p:nvPr>
        </p:nvSpPr>
        <p:spPr>
          <a:xfrm>
            <a:off x="257309" y="798909"/>
            <a:ext cx="29163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85" name="Google Shape;285;p64"/>
          <p:cNvSpPr txBox="1"/>
          <p:nvPr>
            <p:ph idx="1" type="subTitle"/>
          </p:nvPr>
        </p:nvSpPr>
        <p:spPr>
          <a:xfrm>
            <a:off x="514618" y="1457325"/>
            <a:ext cx="24015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1pPr>
            <a:lvl2pPr lvl="1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2pPr>
            <a:lvl3pPr lvl="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3pPr>
            <a:lvl4pPr lvl="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4pPr>
            <a:lvl5pPr lvl="4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5pPr>
            <a:lvl6pPr lvl="5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6pPr>
            <a:lvl7pPr lvl="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7pPr>
            <a:lvl8pPr lvl="7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8pPr>
            <a:lvl9pPr lvl="8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86" name="Google Shape;286;p64"/>
          <p:cNvSpPr txBox="1"/>
          <p:nvPr>
            <p:ph idx="10" type="dt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7" name="Google Shape;287;p64"/>
          <p:cNvSpPr txBox="1"/>
          <p:nvPr>
            <p:ph idx="11" type="ftr"/>
          </p:nvPr>
        </p:nvSpPr>
        <p:spPr>
          <a:xfrm>
            <a:off x="0" y="0"/>
            <a:ext cx="11256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8" name="Google Shape;288;p64"/>
          <p:cNvSpPr txBox="1"/>
          <p:nvPr>
            <p:ph idx="12" type="sldNum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theme" Target="../theme/theme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7.xml"/><Relationship Id="rId5" Type="http://schemas.openxmlformats.org/officeDocument/2006/relationships/slideLayout" Target="../slideLayouts/slideLayout46.xml"/><Relationship Id="rId19" Type="http://schemas.openxmlformats.org/officeDocument/2006/relationships/theme" Target="../theme/theme4.xml"/><Relationship Id="rId6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50" lIns="91550" spcFirstLastPara="1" rIns="91550" wrap="square" tIns="9155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3"/>
          <p:cNvSpPr txBox="1"/>
          <p:nvPr>
            <p:ph type="title"/>
          </p:nvPr>
        </p:nvSpPr>
        <p:spPr>
          <a:xfrm>
            <a:off x="456842" y="68461"/>
            <a:ext cx="82296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2300" u="none" cap="none" strike="noStrik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2300" u="none" cap="none" strike="noStrik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2300" u="none" cap="none" strike="noStrik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2300" u="none" cap="none" strike="noStrik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2300" u="none" cap="none" strike="noStrik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2300" u="none" cap="none" strike="noStrik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2300" u="none" cap="none" strike="noStrik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2300" u="none" cap="none" strike="noStrik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b="0" i="0" sz="2300" u="none" cap="none" strike="noStrik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/>
        </p:txBody>
      </p:sp>
      <p:sp>
        <p:nvSpPr>
          <p:cNvPr id="171" name="Google Shape;171;p43"/>
          <p:cNvSpPr txBox="1"/>
          <p:nvPr>
            <p:ph idx="1" type="body"/>
          </p:nvPr>
        </p:nvSpPr>
        <p:spPr>
          <a:xfrm>
            <a:off x="456842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800" u="none" cap="none" strike="noStrik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800" u="none" cap="none" strike="noStrik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800" u="none" cap="none" strike="noStrik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800" u="none" cap="none" strike="noStrik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800" u="none" cap="none" strike="noStrik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800" u="none" cap="none" strike="noStrik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800" u="none" cap="none" strike="noStrik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800" u="none" cap="none" strike="noStrik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None/>
              <a:defRPr b="0" i="0" sz="1800" u="none" cap="none" strike="noStrike">
                <a:solidFill>
                  <a:srgbClr val="7F7F7F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/>
        </p:txBody>
      </p:sp>
      <p:sp>
        <p:nvSpPr>
          <p:cNvPr id="172" name="Google Shape;172;p43"/>
          <p:cNvSpPr txBox="1"/>
          <p:nvPr>
            <p:ph idx="12" type="sldNum"/>
          </p:nvPr>
        </p:nvSpPr>
        <p:spPr>
          <a:xfrm>
            <a:off x="8738977" y="226814"/>
            <a:ext cx="1317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Helvetica Neue"/>
              <a:buNone/>
              <a:defRPr b="1" i="0" sz="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b="0"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6"/>
          <p:cNvSpPr txBox="1"/>
          <p:nvPr>
            <p:ph type="title"/>
          </p:nvPr>
        </p:nvSpPr>
        <p:spPr>
          <a:xfrm>
            <a:off x="317500" y="991653"/>
            <a:ext cx="35814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187" name="Google Shape;187;p46"/>
          <p:cNvSpPr txBox="1"/>
          <p:nvPr>
            <p:ph idx="1" type="body"/>
          </p:nvPr>
        </p:nvSpPr>
        <p:spPr>
          <a:xfrm>
            <a:off x="317500" y="1243785"/>
            <a:ext cx="38409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70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46"/>
          <p:cNvSpPr txBox="1"/>
          <p:nvPr>
            <p:ph idx="11" type="ftr"/>
          </p:nvPr>
        </p:nvSpPr>
        <p:spPr>
          <a:xfrm>
            <a:off x="2623185" y="3767362"/>
            <a:ext cx="2468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1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35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952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270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58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917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235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52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46"/>
          <p:cNvSpPr txBox="1"/>
          <p:nvPr>
            <p:ph idx="10" type="dt"/>
          </p:nvPr>
        </p:nvSpPr>
        <p:spPr>
          <a:xfrm>
            <a:off x="385762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1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35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952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2700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5875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1917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235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5527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46"/>
          <p:cNvSpPr txBox="1"/>
          <p:nvPr>
            <p:ph idx="12" type="sldNum"/>
          </p:nvPr>
        </p:nvSpPr>
        <p:spPr>
          <a:xfrm>
            <a:off x="5554980" y="3767362"/>
            <a:ext cx="17745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0.jpg"/><Relationship Id="rId4" Type="http://schemas.openxmlformats.org/officeDocument/2006/relationships/image" Target="../media/image4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s://www.stat.berkeley.edu/~breiman/RandomForests/cc_home.htm" TargetMode="External"/><Relationship Id="rId5" Type="http://schemas.openxmlformats.org/officeDocument/2006/relationships/hyperlink" Target="https://www.stat.berkeley.edu/~breiman/randomforest2001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hyperlink" Target="https://sebastianraschka.com/faq/docs/random-forest-feature-subsets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33.png"/><Relationship Id="rId7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png"/><Relationship Id="rId4" Type="http://schemas.openxmlformats.org/officeDocument/2006/relationships/image" Target="../media/image19.jp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17.jpg"/><Relationship Id="rId6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29.png"/><Relationship Id="rId6" Type="http://schemas.openxmlformats.org/officeDocument/2006/relationships/hyperlink" Target="https://towardsdatascience.com/model-parameters-and-hyperparameters-in-machine-learning-what-is-the-difference-702d30970f6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jpg"/><Relationship Id="rId4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35.png"/><Relationship Id="rId6" Type="http://schemas.openxmlformats.org/officeDocument/2006/relationships/hyperlink" Target="https://medium.com/@asmello/introduction-to-model-evaluation-part-1-regression-and-classification-metrics-e75179d01db" TargetMode="External"/><Relationship Id="rId7" Type="http://schemas.openxmlformats.org/officeDocument/2006/relationships/hyperlink" Target="https://towardsdatascience.com/20-popular-machine-learning-metrics-part-1-classification-regression-evaluation-metrics-1ca3e282a2ce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7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0" Type="http://schemas.openxmlformats.org/officeDocument/2006/relationships/image" Target="../media/image44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47.jpg"/><Relationship Id="rId9" Type="http://schemas.openxmlformats.org/officeDocument/2006/relationships/image" Target="../media/image49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42.png"/><Relationship Id="rId8" Type="http://schemas.openxmlformats.org/officeDocument/2006/relationships/image" Target="../media/image3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7.jp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65"/>
          <p:cNvPicPr preferRelativeResize="0"/>
          <p:nvPr/>
        </p:nvPicPr>
        <p:blipFill rotWithShape="1">
          <a:blip r:embed="rId3">
            <a:alphaModFix/>
          </a:blip>
          <a:srcRect b="15718" l="0" r="0" t="0"/>
          <a:stretch/>
        </p:blipFill>
        <p:spPr>
          <a:xfrm>
            <a:off x="0" y="0"/>
            <a:ext cx="914400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65"/>
          <p:cNvSpPr/>
          <p:nvPr/>
        </p:nvSpPr>
        <p:spPr>
          <a:xfrm>
            <a:off x="5105400" y="152400"/>
            <a:ext cx="3932700" cy="3002700"/>
          </a:xfrm>
          <a:prstGeom prst="rect">
            <a:avLst/>
          </a:prstGeom>
          <a:solidFill>
            <a:srgbClr val="FEB382"/>
          </a:solidFill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65"/>
          <p:cNvSpPr/>
          <p:nvPr/>
        </p:nvSpPr>
        <p:spPr>
          <a:xfrm>
            <a:off x="4378200" y="577800"/>
            <a:ext cx="4503300" cy="1828800"/>
          </a:xfrm>
          <a:prstGeom prst="rect">
            <a:avLst/>
          </a:prstGeom>
          <a:solidFill>
            <a:srgbClr val="FFEADC"/>
          </a:solidFill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65"/>
          <p:cNvSpPr txBox="1"/>
          <p:nvPr/>
        </p:nvSpPr>
        <p:spPr>
          <a:xfrm>
            <a:off x="706200" y="3593400"/>
            <a:ext cx="77316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FFFFF"/>
                </a:solidFill>
                <a:latin typeface="Muli Regular"/>
                <a:ea typeface="Muli Regular"/>
                <a:cs typeface="Muli Regular"/>
                <a:sym typeface="Muli Regular"/>
              </a:rPr>
              <a:t>Saturdays.AI Madrid </a:t>
            </a:r>
            <a:endParaRPr sz="26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FFFFFF"/>
                </a:solidFill>
                <a:highlight>
                  <a:srgbClr val="9BBB59"/>
                </a:highlight>
                <a:latin typeface="Muli Regular"/>
                <a:ea typeface="Muli Regular"/>
                <a:cs typeface="Muli Regular"/>
                <a:sym typeface="Muli Regular"/>
              </a:rPr>
              <a:t>Machine Learning</a:t>
            </a:r>
            <a:endParaRPr sz="2600">
              <a:solidFill>
                <a:srgbClr val="FFFFFF"/>
              </a:solidFill>
              <a:highlight>
                <a:srgbClr val="9BBB59"/>
              </a:highlight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cxnSp>
        <p:nvCxnSpPr>
          <p:cNvPr id="297" name="Google Shape;297;p65"/>
          <p:cNvCxnSpPr/>
          <p:nvPr/>
        </p:nvCxnSpPr>
        <p:spPr>
          <a:xfrm flipH="1" rot="10800000">
            <a:off x="4766693" y="2027950"/>
            <a:ext cx="4096800" cy="690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65"/>
          <p:cNvSpPr txBox="1"/>
          <p:nvPr/>
        </p:nvSpPr>
        <p:spPr>
          <a:xfrm>
            <a:off x="4757700" y="1255100"/>
            <a:ext cx="41148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50" lIns="91550" spcFirstLastPara="1" rIns="91550" wrap="square" tIns="91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0426E"/>
                </a:solidFill>
                <a:latin typeface="Muli Regular"/>
                <a:ea typeface="Muli Regular"/>
                <a:cs typeface="Muli Regular"/>
                <a:sym typeface="Muli Regular"/>
              </a:rPr>
              <a:t>#3 Random Forest </a:t>
            </a:r>
            <a:endParaRPr sz="2600">
              <a:solidFill>
                <a:srgbClr val="00426E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solidFill>
                  <a:srgbClr val="00426E"/>
                </a:solidFill>
                <a:latin typeface="Muli Regular"/>
                <a:ea typeface="Muli Regular"/>
                <a:cs typeface="Muli Regular"/>
                <a:sym typeface="Muli Regular"/>
              </a:rPr>
              <a:t>Deep Dive</a:t>
            </a:r>
            <a:endParaRPr sz="2600">
              <a:solidFill>
                <a:srgbClr val="F79646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99" name="Google Shape;299;p65"/>
          <p:cNvSpPr txBox="1"/>
          <p:nvPr/>
        </p:nvSpPr>
        <p:spPr>
          <a:xfrm>
            <a:off x="5278499" y="2446775"/>
            <a:ext cx="38655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426E"/>
                </a:solidFill>
                <a:latin typeface="Muli Regular"/>
                <a:ea typeface="Muli Regular"/>
                <a:cs typeface="Muli Regular"/>
                <a:sym typeface="Muli Regular"/>
              </a:rPr>
              <a:t>by Saturdays.AI </a:t>
            </a:r>
            <a:endParaRPr sz="2000"/>
          </a:p>
        </p:txBody>
      </p:sp>
      <p:pic>
        <p:nvPicPr>
          <p:cNvPr id="300" name="Google Shape;30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49" y="152400"/>
            <a:ext cx="905277" cy="103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74"/>
          <p:cNvPicPr preferRelativeResize="0"/>
          <p:nvPr/>
        </p:nvPicPr>
        <p:blipFill rotWithShape="1">
          <a:blip r:embed="rId3">
            <a:alphaModFix/>
          </a:blip>
          <a:srcRect b="4274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874205"/>
            <a:ext cx="8839200" cy="39511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74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cap="flat" cmpd="sng" w="381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0" name="Google Shape;400;p74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s" sz="26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Decision Tree Algorithms</a:t>
            </a:r>
            <a:endParaRPr b="0" i="0" sz="600" u="none" cap="none" strike="noStrik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75"/>
          <p:cNvPicPr preferRelativeResize="0"/>
          <p:nvPr/>
        </p:nvPicPr>
        <p:blipFill rotWithShape="1">
          <a:blip r:embed="rId3">
            <a:alphaModFix/>
          </a:blip>
          <a:srcRect b="4274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042105"/>
            <a:ext cx="8839200" cy="3222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75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cap="flat" cmpd="sng" w="381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75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s" sz="26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Decision Tree Algorithms</a:t>
            </a:r>
            <a:endParaRPr b="0" i="0" sz="600" u="none" cap="none" strike="noStrik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3" name="Google Shape;413;p76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cap="flat" cmpd="sng" w="381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4" name="Google Shape;414;p76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s" sz="26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Random Forest</a:t>
            </a:r>
            <a:endParaRPr b="0" i="0" sz="600" u="none" cap="none" strike="noStrik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15" name="Google Shape;415;p76"/>
          <p:cNvPicPr preferRelativeResize="0"/>
          <p:nvPr/>
        </p:nvPicPr>
        <p:blipFill rotWithShape="1">
          <a:blip r:embed="rId3">
            <a:alphaModFix/>
          </a:blip>
          <a:srcRect b="4274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6"/>
          <p:cNvSpPr txBox="1"/>
          <p:nvPr/>
        </p:nvSpPr>
        <p:spPr>
          <a:xfrm>
            <a:off x="46800" y="4708800"/>
            <a:ext cx="90504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40005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0" lang="es" sz="14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Lectures:   </a:t>
            </a:r>
            <a:r>
              <a:rPr b="0" i="0" lang="es" sz="14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berkeley.edu -   </a:t>
            </a:r>
            <a:r>
              <a:rPr b="1" i="0" lang="es" sz="1400" u="none" cap="none" strike="noStrike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s" sz="1400" u="sng" cap="none" strike="noStrike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Random forest</a:t>
            </a:r>
            <a:r>
              <a:rPr b="0" i="0" lang="es" sz="14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    -     </a:t>
            </a:r>
            <a:r>
              <a:rPr b="0" i="0" lang="es" sz="1400" u="sng" cap="none" strike="noStrike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Key Concepts</a:t>
            </a:r>
            <a:endParaRPr b="0" i="0" sz="1400" u="none" cap="none" strike="noStrike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76"/>
          <p:cNvSpPr txBox="1"/>
          <p:nvPr/>
        </p:nvSpPr>
        <p:spPr>
          <a:xfrm>
            <a:off x="729750" y="823800"/>
            <a:ext cx="76845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RANDOM FOREST: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b="1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random forest</a:t>
            </a: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 is a model made up of many decision trees. Rather than just simply averaging the prediction of trees (which we could call a “forest”), this model uses </a:t>
            </a:r>
            <a:r>
              <a:rPr b="1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two key concepts</a:t>
            </a: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 that gives it the name </a:t>
            </a:r>
            <a:r>
              <a:rPr b="0" i="1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random</a:t>
            </a: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426E"/>
              </a:buClr>
              <a:buSzPts val="1600"/>
              <a:buFont typeface="Arial"/>
              <a:buAutoNum type="arabicPeriod"/>
            </a:pPr>
            <a:r>
              <a:rPr b="1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Random sampling of training data</a:t>
            </a: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 points when building trees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426E"/>
              </a:buClr>
              <a:buSzPts val="1600"/>
              <a:buFont typeface="Arial"/>
              <a:buAutoNum type="arabicPeriod"/>
            </a:pPr>
            <a:r>
              <a:rPr b="1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Random subsets of features</a:t>
            </a: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 considered when splitting nodes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0" i="0" sz="1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2" name="Google Shape;422;p77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cap="flat" cmpd="sng" w="381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3" name="Google Shape;423;p77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s" sz="26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Random Forest: </a:t>
            </a:r>
            <a:r>
              <a:rPr b="1" i="0" lang="e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Random sampling of training data</a:t>
            </a:r>
            <a:endParaRPr b="0" i="0" sz="600" u="none" cap="none" strike="noStrik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24" name="Google Shape;424;p77"/>
          <p:cNvPicPr preferRelativeResize="0"/>
          <p:nvPr/>
        </p:nvPicPr>
        <p:blipFill rotWithShape="1">
          <a:blip r:embed="rId3">
            <a:alphaModFix/>
          </a:blip>
          <a:srcRect b="4274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77"/>
          <p:cNvPicPr preferRelativeResize="0"/>
          <p:nvPr/>
        </p:nvPicPr>
        <p:blipFill rotWithShape="1">
          <a:blip r:embed="rId4">
            <a:alphaModFix/>
          </a:blip>
          <a:srcRect b="0" l="0" r="54141" t="5105"/>
          <a:stretch/>
        </p:blipFill>
        <p:spPr>
          <a:xfrm>
            <a:off x="2555750" y="1415000"/>
            <a:ext cx="4032526" cy="35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77"/>
          <p:cNvSpPr txBox="1"/>
          <p:nvPr/>
        </p:nvSpPr>
        <p:spPr>
          <a:xfrm>
            <a:off x="729750" y="823800"/>
            <a:ext cx="76845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Each tree in a random forest learns from a random sample of the data points.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78"/>
          <p:cNvPicPr preferRelativeResize="0"/>
          <p:nvPr/>
        </p:nvPicPr>
        <p:blipFill rotWithShape="1">
          <a:blip r:embed="rId3">
            <a:alphaModFix/>
          </a:blip>
          <a:srcRect b="4274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78"/>
          <p:cNvPicPr preferRelativeResize="0"/>
          <p:nvPr/>
        </p:nvPicPr>
        <p:blipFill rotWithShape="1">
          <a:blip r:embed="rId4">
            <a:alphaModFix/>
          </a:blip>
          <a:srcRect b="0" l="45852" r="0" t="4214"/>
          <a:stretch/>
        </p:blipFill>
        <p:spPr>
          <a:xfrm>
            <a:off x="2489500" y="1360450"/>
            <a:ext cx="4643925" cy="36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8"/>
          <p:cNvSpPr txBox="1"/>
          <p:nvPr/>
        </p:nvSpPr>
        <p:spPr>
          <a:xfrm>
            <a:off x="729750" y="823800"/>
            <a:ext cx="76845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At test time, predictions are made by averaging the predictions of each decision tree.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4" name="Google Shape;434;p78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cap="flat" cmpd="sng" w="381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5" name="Google Shape;435;p78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s" sz="26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Random Forest: </a:t>
            </a:r>
            <a:r>
              <a:rPr b="1" i="0" lang="e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Random sampling of training data</a:t>
            </a:r>
            <a:endParaRPr b="0" i="0" sz="600" u="none" cap="none" strike="noStrik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0" name="Google Shape;440;p79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cap="flat" cmpd="sng" w="381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1" name="Google Shape;441;p79"/>
          <p:cNvPicPr preferRelativeResize="0"/>
          <p:nvPr/>
        </p:nvPicPr>
        <p:blipFill rotWithShape="1">
          <a:blip r:embed="rId3">
            <a:alphaModFix/>
          </a:blip>
          <a:srcRect b="4274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79"/>
          <p:cNvSpPr txBox="1"/>
          <p:nvPr/>
        </p:nvSpPr>
        <p:spPr>
          <a:xfrm>
            <a:off x="555125" y="850300"/>
            <a:ext cx="8078700" cy="15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Only a subset of all the features are considered for splitting each node in each decision tree.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Generally this is set to sqrt(n_features) for classification meaning that if there are 16 features, at each node in each tree, only 4 random features will be considered for splitting the node.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3" name="Google Shape;44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7375" y="2158500"/>
            <a:ext cx="3939745" cy="24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79"/>
          <p:cNvSpPr txBox="1"/>
          <p:nvPr/>
        </p:nvSpPr>
        <p:spPr>
          <a:xfrm>
            <a:off x="46800" y="4708800"/>
            <a:ext cx="90504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40005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0" lang="es" sz="14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Lectures:   </a:t>
            </a:r>
            <a:r>
              <a:rPr b="0" i="0" lang="es" sz="1400" u="sng" cap="none" strike="noStrike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Does random forest select a subset of features for every tree or every node?</a:t>
            </a:r>
            <a:endParaRPr b="0" i="0" sz="1400" u="none" cap="none" strike="noStrike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79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s" sz="26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Random Forest: </a:t>
            </a:r>
            <a:r>
              <a:rPr b="1" i="0" lang="e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Random subsets of features</a:t>
            </a:r>
            <a:endParaRPr b="0" i="0" sz="600" u="none" cap="none" strike="noStrik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80"/>
          <p:cNvCxnSpPr/>
          <p:nvPr/>
        </p:nvCxnSpPr>
        <p:spPr>
          <a:xfrm flipH="1" rot="10800000">
            <a:off x="541097" y="628439"/>
            <a:ext cx="7062300" cy="117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80"/>
          <p:cNvSpPr txBox="1"/>
          <p:nvPr/>
        </p:nvSpPr>
        <p:spPr>
          <a:xfrm>
            <a:off x="541100" y="310575"/>
            <a:ext cx="4030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Idea principal sobre RF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80"/>
          <p:cNvSpPr txBox="1"/>
          <p:nvPr/>
        </p:nvSpPr>
        <p:spPr>
          <a:xfrm>
            <a:off x="2052600" y="1975700"/>
            <a:ext cx="50388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Lato"/>
                <a:ea typeface="Lato"/>
                <a:cs typeface="Lato"/>
                <a:sym typeface="Lato"/>
              </a:rPr>
              <a:t>Random Forest es el resultado de múltiples árboles que NO correlacionan entre sí.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3" name="Google Shape;45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75" y="54950"/>
            <a:ext cx="1185825" cy="11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0267" y="1135062"/>
            <a:ext cx="1104325" cy="334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81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81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Bootstrapping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t/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61" name="Google Shape;46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75" y="54950"/>
            <a:ext cx="1185825" cy="11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0267" y="1135062"/>
            <a:ext cx="1104325" cy="33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902" y="1135050"/>
            <a:ext cx="6405800" cy="35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82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82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Bagging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t/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70" name="Google Shape;47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75" y="54950"/>
            <a:ext cx="1185825" cy="11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0267" y="1135062"/>
            <a:ext cx="1104325" cy="33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850" y="1092025"/>
            <a:ext cx="6673900" cy="36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7" name="Google Shape;477;p83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83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Out-Of-Bag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t/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79" name="Google Shape;47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75" y="54950"/>
            <a:ext cx="1185825" cy="11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0267" y="1135062"/>
            <a:ext cx="1104325" cy="33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188" y="983100"/>
            <a:ext cx="6307624" cy="34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66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66"/>
          <p:cNvSpPr txBox="1"/>
          <p:nvPr/>
        </p:nvSpPr>
        <p:spPr>
          <a:xfrm>
            <a:off x="541100" y="310575"/>
            <a:ext cx="14574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Week 3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66"/>
          <p:cNvSpPr txBox="1"/>
          <p:nvPr/>
        </p:nvSpPr>
        <p:spPr>
          <a:xfrm>
            <a:off x="1077625" y="1225650"/>
            <a:ext cx="26943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" sz="36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Schedule</a:t>
            </a:r>
            <a:endParaRPr b="1" sz="360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66"/>
          <p:cNvSpPr txBox="1"/>
          <p:nvPr/>
        </p:nvSpPr>
        <p:spPr>
          <a:xfrm>
            <a:off x="1077625" y="1933075"/>
            <a:ext cx="36762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  <a:highlight>
                  <a:srgbClr val="C0504D"/>
                </a:highlight>
                <a:latin typeface="Lato"/>
                <a:ea typeface="Lato"/>
                <a:cs typeface="Lato"/>
                <a:sym typeface="Lato"/>
              </a:rPr>
              <a:t>State of the course </a:t>
            </a:r>
            <a:endParaRPr b="1" sz="2400">
              <a:solidFill>
                <a:srgbClr val="FFFFFF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highlight>
                  <a:srgbClr val="9BBB59"/>
                </a:highlight>
                <a:latin typeface="Lato"/>
                <a:ea typeface="Lato"/>
                <a:cs typeface="Lato"/>
                <a:sym typeface="Lato"/>
              </a:rPr>
              <a:t>Session</a:t>
            </a:r>
            <a:r>
              <a:rPr b="1" lang="es" sz="2400">
                <a:solidFill>
                  <a:srgbClr val="000000"/>
                </a:solidFill>
                <a:highlight>
                  <a:srgbClr val="9BBB59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s" sz="2400">
                <a:highlight>
                  <a:srgbClr val="9BBB59"/>
                </a:highlight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es" sz="2400">
                <a:solidFill>
                  <a:srgbClr val="000000"/>
                </a:solidFill>
                <a:highlight>
                  <a:srgbClr val="9BBB59"/>
                </a:highlight>
                <a:latin typeface="Lato"/>
                <a:ea typeface="Lato"/>
                <a:cs typeface="Lato"/>
                <a:sym typeface="Lato"/>
              </a:rPr>
              <a:t> Review</a:t>
            </a:r>
            <a:endParaRPr b="1" sz="2400">
              <a:solidFill>
                <a:srgbClr val="000000"/>
              </a:solidFill>
              <a:highlight>
                <a:srgbClr val="9BBB59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  <a:highlight>
                  <a:srgbClr val="4BACC6"/>
                </a:highlight>
                <a:latin typeface="Lato"/>
                <a:ea typeface="Lato"/>
                <a:cs typeface="Lato"/>
                <a:sym typeface="Lato"/>
              </a:rPr>
              <a:t>Challenge</a:t>
            </a:r>
            <a:endParaRPr b="1" sz="2400">
              <a:solidFill>
                <a:srgbClr val="000000"/>
              </a:solidFill>
              <a:highlight>
                <a:srgbClr val="4BACC6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000000"/>
                </a:solidFill>
                <a:highlight>
                  <a:srgbClr val="F79646"/>
                </a:highlight>
                <a:latin typeface="Lato"/>
                <a:ea typeface="Lato"/>
                <a:cs typeface="Lato"/>
                <a:sym typeface="Lato"/>
              </a:rPr>
              <a:t>Notebook + resources</a:t>
            </a:r>
            <a:endParaRPr b="1" sz="2400">
              <a:solidFill>
                <a:srgbClr val="000000"/>
              </a:solidFill>
              <a:highlight>
                <a:srgbClr val="F79646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9" name="Google Shape;30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75" y="54950"/>
            <a:ext cx="1185825" cy="11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0267" y="1135062"/>
            <a:ext cx="1104325" cy="334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6" name="Google Shape;486;p84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cap="flat" cmpd="sng" w="381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7" name="Google Shape;487;p84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s" sz="26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Gradient Boosting Machines</a:t>
            </a:r>
            <a:endParaRPr b="0" i="0" sz="600" u="none" cap="none" strike="noStrik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88" name="Google Shape;488;p84"/>
          <p:cNvPicPr preferRelativeResize="0"/>
          <p:nvPr/>
        </p:nvPicPr>
        <p:blipFill rotWithShape="1">
          <a:blip r:embed="rId3">
            <a:alphaModFix/>
          </a:blip>
          <a:srcRect b="4274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84"/>
          <p:cNvSpPr txBox="1"/>
          <p:nvPr/>
        </p:nvSpPr>
        <p:spPr>
          <a:xfrm>
            <a:off x="688750" y="2044200"/>
            <a:ext cx="6198600" cy="18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" sz="3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Like Random Forests but….</a:t>
            </a:r>
            <a:endParaRPr b="0" i="0" sz="3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84"/>
          <p:cNvSpPr txBox="1"/>
          <p:nvPr/>
        </p:nvSpPr>
        <p:spPr>
          <a:xfrm>
            <a:off x="5728696" y="2772475"/>
            <a:ext cx="2994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Not so random….</a:t>
            </a:r>
            <a:endParaRPr b="0" i="0" sz="24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5" name="Google Shape;495;p85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85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Boosting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t/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97" name="Google Shape;49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75" y="54950"/>
            <a:ext cx="1185825" cy="11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0267" y="1135062"/>
            <a:ext cx="1104325" cy="33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325" y="1135050"/>
            <a:ext cx="6587350" cy="36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4" name="Google Shape;504;p86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cap="flat" cmpd="sng" w="381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5" name="Google Shape;505;p86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s" sz="26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Gradient Boosting Machines</a:t>
            </a:r>
            <a:endParaRPr b="0" i="0" sz="600" u="none" cap="none" strike="noStrik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06" name="Google Shape;506;p86"/>
          <p:cNvPicPr preferRelativeResize="0"/>
          <p:nvPr/>
        </p:nvPicPr>
        <p:blipFill rotWithShape="1">
          <a:blip r:embed="rId3">
            <a:alphaModFix/>
          </a:blip>
          <a:srcRect b="4274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5300" y="1676147"/>
            <a:ext cx="5376100" cy="2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86"/>
          <p:cNvSpPr txBox="1"/>
          <p:nvPr/>
        </p:nvSpPr>
        <p:spPr>
          <a:xfrm>
            <a:off x="555125" y="850300"/>
            <a:ext cx="8078700" cy="15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Train 1 tree as in Random Forest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&lt;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87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cap="flat" cmpd="sng" w="381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4" name="Google Shape;514;p87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s" sz="26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Gradient Boosting Machines</a:t>
            </a:r>
            <a:endParaRPr b="0" i="0" sz="600" u="none" cap="none" strike="noStrik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15" name="Google Shape;515;p87"/>
          <p:cNvPicPr preferRelativeResize="0"/>
          <p:nvPr/>
        </p:nvPicPr>
        <p:blipFill rotWithShape="1">
          <a:blip r:embed="rId3">
            <a:alphaModFix/>
          </a:blip>
          <a:srcRect b="4274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87"/>
          <p:cNvPicPr preferRelativeResize="0"/>
          <p:nvPr/>
        </p:nvPicPr>
        <p:blipFill rotWithShape="1">
          <a:blip r:embed="rId4">
            <a:alphaModFix/>
          </a:blip>
          <a:srcRect b="0" l="0" r="0" t="12846"/>
          <a:stretch/>
        </p:blipFill>
        <p:spPr>
          <a:xfrm>
            <a:off x="1687025" y="1392875"/>
            <a:ext cx="5769951" cy="37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87"/>
          <p:cNvSpPr txBox="1"/>
          <p:nvPr/>
        </p:nvSpPr>
        <p:spPr>
          <a:xfrm>
            <a:off x="555125" y="850300"/>
            <a:ext cx="8078700" cy="15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Calculate </a:t>
            </a:r>
            <a:r>
              <a:rPr b="1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cost function</a:t>
            </a:r>
            <a:endParaRPr b="1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88"/>
          <p:cNvPicPr preferRelativeResize="0"/>
          <p:nvPr/>
        </p:nvPicPr>
        <p:blipFill rotWithShape="1">
          <a:blip r:embed="rId3">
            <a:alphaModFix/>
          </a:blip>
          <a:srcRect b="4274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875" y="2398600"/>
            <a:ext cx="4631194" cy="257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4" name="Google Shape;524;p88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cap="flat" cmpd="sng" w="381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5" name="Google Shape;525;p88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s" sz="26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Gradient Boosting Machines</a:t>
            </a:r>
            <a:endParaRPr b="0" i="0" sz="600" u="none" cap="none" strike="noStrik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26" name="Google Shape;526;p88"/>
          <p:cNvSpPr txBox="1"/>
          <p:nvPr/>
        </p:nvSpPr>
        <p:spPr>
          <a:xfrm>
            <a:off x="555125" y="850300"/>
            <a:ext cx="8078700" cy="15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For which data points is the tree performing worst?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Give more importance to these data points when making the next tree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Train 2nd tree considering importance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89"/>
          <p:cNvPicPr preferRelativeResize="0"/>
          <p:nvPr/>
        </p:nvPicPr>
        <p:blipFill rotWithShape="1">
          <a:blip r:embed="rId3">
            <a:alphaModFix/>
          </a:blip>
          <a:srcRect b="4274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89"/>
          <p:cNvSpPr txBox="1"/>
          <p:nvPr/>
        </p:nvSpPr>
        <p:spPr>
          <a:xfrm>
            <a:off x="555125" y="850300"/>
            <a:ext cx="8078700" cy="15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For which data points is the combination of the two trees performing worst?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Give more importance to these data points when making the next tree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Train 3rd tree considering importance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3" name="Google Shape;533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875" y="2398600"/>
            <a:ext cx="4631194" cy="257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4" name="Google Shape;534;p89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cap="flat" cmpd="sng" w="381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89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s" sz="26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Gradient Boosting Machines</a:t>
            </a:r>
            <a:endParaRPr b="0" i="0" sz="600" u="none" cap="none" strike="noStrik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90"/>
          <p:cNvPicPr preferRelativeResize="0"/>
          <p:nvPr/>
        </p:nvPicPr>
        <p:blipFill rotWithShape="1">
          <a:blip r:embed="rId3">
            <a:alphaModFix/>
          </a:blip>
          <a:srcRect b="4274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075" y="1645128"/>
            <a:ext cx="2683451" cy="14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1575" y="1645115"/>
            <a:ext cx="2683451" cy="1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90"/>
          <p:cNvSpPr txBox="1"/>
          <p:nvPr/>
        </p:nvSpPr>
        <p:spPr>
          <a:xfrm>
            <a:off x="555125" y="850300"/>
            <a:ext cx="80787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Repeat with many more trees</a:t>
            </a:r>
            <a:endParaRPr b="0" i="0" sz="16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4" name="Google Shape;544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7975" y="1645115"/>
            <a:ext cx="2683451" cy="14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075" y="3296578"/>
            <a:ext cx="2683451" cy="14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1575" y="3296565"/>
            <a:ext cx="2683451" cy="14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7975" y="3296565"/>
            <a:ext cx="2683451" cy="149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8" name="Google Shape;548;p90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cap="flat" cmpd="sng" w="381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9" name="Google Shape;549;p90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s" sz="26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Gradient Boosting Machines</a:t>
            </a:r>
            <a:endParaRPr b="0" i="0" sz="600" u="none" cap="none" strike="noStrik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91"/>
          <p:cNvPicPr preferRelativeResize="0"/>
          <p:nvPr/>
        </p:nvPicPr>
        <p:blipFill rotWithShape="1">
          <a:blip r:embed="rId3">
            <a:alphaModFix/>
          </a:blip>
          <a:srcRect b="4274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p91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cap="flat" cmpd="sng" w="381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6" name="Google Shape;556;p91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s" sz="26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Gradient Boosting Machines</a:t>
            </a:r>
            <a:endParaRPr b="0" i="0" sz="600" u="none" cap="none" strike="noStrik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57" name="Google Shape;557;p91"/>
          <p:cNvSpPr txBox="1"/>
          <p:nvPr/>
        </p:nvSpPr>
        <p:spPr>
          <a:xfrm>
            <a:off x="555125" y="850300"/>
            <a:ext cx="8078700" cy="15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Available algorithms:</a:t>
            </a:r>
            <a:endParaRPr b="0" i="0" sz="18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XGBoost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CatBoost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AdaBoost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LightGBM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....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92"/>
          <p:cNvPicPr preferRelativeResize="0"/>
          <p:nvPr/>
        </p:nvPicPr>
        <p:blipFill rotWithShape="1">
          <a:blip r:embed="rId3">
            <a:alphaModFix/>
          </a:blip>
          <a:srcRect b="4274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p92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cap="flat" cmpd="sng" w="381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4" name="Google Shape;564;p92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s" sz="26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XGBoost</a:t>
            </a:r>
            <a:endParaRPr b="0" i="0" sz="600" u="none" cap="none" strike="noStrik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65" name="Google Shape;565;p92"/>
          <p:cNvSpPr txBox="1"/>
          <p:nvPr/>
        </p:nvSpPr>
        <p:spPr>
          <a:xfrm>
            <a:off x="555125" y="1214075"/>
            <a:ext cx="8078700" cy="15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The fastest kid in town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Usually better results than plain random forest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0" name="Google Shape;570;p93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cap="flat" cmpd="sng" w="381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1" name="Google Shape;571;p93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s" sz="26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CatBoost</a:t>
            </a:r>
            <a:endParaRPr b="0" i="0" sz="600" u="none" cap="none" strike="noStrik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72" name="Google Shape;572;p93"/>
          <p:cNvPicPr preferRelativeResize="0"/>
          <p:nvPr/>
        </p:nvPicPr>
        <p:blipFill rotWithShape="1">
          <a:blip r:embed="rId3">
            <a:alphaModFix/>
          </a:blip>
          <a:srcRect b="4274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93"/>
          <p:cNvPicPr preferRelativeResize="0"/>
          <p:nvPr/>
        </p:nvPicPr>
        <p:blipFill rotWithShape="1">
          <a:blip r:embed="rId4">
            <a:alphaModFix/>
          </a:blip>
          <a:srcRect b="0" l="8155" r="0" t="0"/>
          <a:stretch/>
        </p:blipFill>
        <p:spPr>
          <a:xfrm>
            <a:off x="4788900" y="879225"/>
            <a:ext cx="4091325" cy="9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93"/>
          <p:cNvPicPr preferRelativeResize="0"/>
          <p:nvPr/>
        </p:nvPicPr>
        <p:blipFill rotWithShape="1">
          <a:blip r:embed="rId5">
            <a:alphaModFix/>
          </a:blip>
          <a:srcRect b="979" l="7969" r="1875" t="-980"/>
          <a:stretch/>
        </p:blipFill>
        <p:spPr>
          <a:xfrm>
            <a:off x="4788900" y="1895500"/>
            <a:ext cx="3782525" cy="9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8894" y="2911769"/>
            <a:ext cx="3782525" cy="9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11275" y="3917185"/>
            <a:ext cx="4220400" cy="106839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93"/>
          <p:cNvSpPr txBox="1"/>
          <p:nvPr/>
        </p:nvSpPr>
        <p:spPr>
          <a:xfrm>
            <a:off x="555125" y="1214075"/>
            <a:ext cx="8078700" cy="15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Last one to join the party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00426E"/>
                </a:solidFill>
                <a:latin typeface="Lato"/>
                <a:ea typeface="Lato"/>
                <a:cs typeface="Lato"/>
                <a:sym typeface="Lato"/>
              </a:rPr>
              <a:t>Great with categorical features</a:t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67"/>
          <p:cNvCxnSpPr/>
          <p:nvPr/>
        </p:nvCxnSpPr>
        <p:spPr>
          <a:xfrm flipH="1" rot="10800000">
            <a:off x="541097" y="628439"/>
            <a:ext cx="7062300" cy="117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67"/>
          <p:cNvSpPr txBox="1"/>
          <p:nvPr/>
        </p:nvSpPr>
        <p:spPr>
          <a:xfrm>
            <a:off x="541100" y="310575"/>
            <a:ext cx="14574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Sesión 3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7" name="Google Shape;31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2873" y="146624"/>
            <a:ext cx="852001" cy="975347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67"/>
          <p:cNvSpPr txBox="1"/>
          <p:nvPr/>
        </p:nvSpPr>
        <p:spPr>
          <a:xfrm>
            <a:off x="3840850" y="1302649"/>
            <a:ext cx="20175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" sz="30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Agenda</a:t>
            </a:r>
            <a:endParaRPr b="1" sz="300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67"/>
          <p:cNvSpPr txBox="1"/>
          <p:nvPr/>
        </p:nvSpPr>
        <p:spPr>
          <a:xfrm>
            <a:off x="3868350" y="1910225"/>
            <a:ext cx="40593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Lato"/>
                <a:ea typeface="Lato"/>
                <a:cs typeface="Lato"/>
                <a:sym typeface="Lato"/>
              </a:rPr>
              <a:t>9:30 - </a:t>
            </a:r>
            <a:r>
              <a:rPr lang="es" sz="2000">
                <a:latin typeface="Lato"/>
                <a:ea typeface="Lato"/>
                <a:cs typeface="Lato"/>
                <a:sym typeface="Lato"/>
              </a:rPr>
              <a:t>Lesson #3 + Work!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Lato"/>
                <a:ea typeface="Lato"/>
                <a:cs typeface="Lato"/>
                <a:sym typeface="Lato"/>
              </a:rPr>
              <a:t>11:30 - </a:t>
            </a:r>
            <a:r>
              <a:rPr lang="es" sz="2000">
                <a:latin typeface="Lato"/>
                <a:ea typeface="Lato"/>
                <a:cs typeface="Lato"/>
                <a:sym typeface="Lato"/>
              </a:rPr>
              <a:t>Coffee Break ☕️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Lato"/>
                <a:ea typeface="Lato"/>
                <a:cs typeface="Lato"/>
                <a:sym typeface="Lato"/>
              </a:rPr>
              <a:t>11: 45 - </a:t>
            </a:r>
            <a:r>
              <a:rPr lang="es" sz="2000">
                <a:latin typeface="Lato"/>
                <a:ea typeface="Lato"/>
                <a:cs typeface="Lato"/>
                <a:sym typeface="Lato"/>
              </a:rPr>
              <a:t>Keep Working</a:t>
            </a:r>
            <a:r>
              <a:rPr lang="es" sz="2000">
                <a:latin typeface="Lato"/>
                <a:ea typeface="Lato"/>
                <a:cs typeface="Lato"/>
                <a:sym typeface="Lato"/>
              </a:rPr>
              <a:t>! </a:t>
            </a:r>
            <a:r>
              <a:rPr lang="es" sz="2000">
                <a:latin typeface="Lato"/>
                <a:ea typeface="Lato"/>
                <a:cs typeface="Lato"/>
                <a:sym typeface="Lato"/>
              </a:rPr>
              <a:t>🚀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latin typeface="Lato"/>
                <a:ea typeface="Lato"/>
                <a:cs typeface="Lato"/>
                <a:sym typeface="Lato"/>
              </a:rPr>
              <a:t>13:30  - </a:t>
            </a:r>
            <a:r>
              <a:rPr lang="es" sz="2000">
                <a:latin typeface="Lato"/>
                <a:ea typeface="Lato"/>
                <a:cs typeface="Lato"/>
                <a:sym typeface="Lato"/>
              </a:rPr>
              <a:t>Talk: Moisés Martínez</a:t>
            </a:r>
            <a:r>
              <a:rPr lang="es" sz="20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2000">
                <a:latin typeface="Lato"/>
                <a:ea typeface="Lato"/>
                <a:cs typeface="Lato"/>
                <a:sym typeface="Lato"/>
              </a:rPr>
              <a:t>🗣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0" name="Google Shape;32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175" y="1302650"/>
            <a:ext cx="2170800" cy="214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7050" y="3324100"/>
            <a:ext cx="1707500" cy="5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2" name="Google Shape;582;p94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cap="flat" cmpd="sng" w="381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3" name="Google Shape;583;p94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b="0" i="0" lang="es" sz="26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Comparison of models</a:t>
            </a:r>
            <a:endParaRPr b="0" i="0" sz="600" u="none" cap="none" strike="noStrik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84" name="Google Shape;584;p94"/>
          <p:cNvPicPr preferRelativeResize="0"/>
          <p:nvPr/>
        </p:nvPicPr>
        <p:blipFill rotWithShape="1">
          <a:blip r:embed="rId3">
            <a:alphaModFix/>
          </a:blip>
          <a:srcRect b="4274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94"/>
          <p:cNvPicPr preferRelativeResize="0"/>
          <p:nvPr/>
        </p:nvPicPr>
        <p:blipFill rotWithShape="1">
          <a:blip r:embed="rId4">
            <a:alphaModFix/>
          </a:blip>
          <a:srcRect b="0" l="0" r="36808" t="0"/>
          <a:stretch/>
        </p:blipFill>
        <p:spPr>
          <a:xfrm>
            <a:off x="346750" y="1356800"/>
            <a:ext cx="5101550" cy="9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94"/>
          <p:cNvPicPr preferRelativeResize="0"/>
          <p:nvPr/>
        </p:nvPicPr>
        <p:blipFill rotWithShape="1">
          <a:blip r:embed="rId4">
            <a:alphaModFix/>
          </a:blip>
          <a:srcRect b="0" l="90768" r="0" t="0"/>
          <a:stretch/>
        </p:blipFill>
        <p:spPr>
          <a:xfrm>
            <a:off x="5359400" y="1356800"/>
            <a:ext cx="745299" cy="9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94"/>
          <p:cNvSpPr txBox="1"/>
          <p:nvPr/>
        </p:nvSpPr>
        <p:spPr>
          <a:xfrm>
            <a:off x="990600" y="3073400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4 - 0.78172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6 - 0.78129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7 - 0.78261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8 - 0.78441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9 - 0.78452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531" y="1278776"/>
            <a:ext cx="2785171" cy="335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28" y="1568044"/>
            <a:ext cx="4096738" cy="2007397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95"/>
          <p:cNvSpPr txBox="1"/>
          <p:nvPr/>
        </p:nvSpPr>
        <p:spPr>
          <a:xfrm>
            <a:off x="775601" y="4024500"/>
            <a:ext cx="3616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latin typeface="Avenir"/>
                <a:ea typeface="Avenir"/>
                <a:cs typeface="Avenir"/>
                <a:sym typeface="Avenir"/>
              </a:rPr>
              <a:t>Queremos ver qué “features” hacen “puro” nuestro dataset, son las más relevantes.</a:t>
            </a:r>
            <a:endParaRPr b="1" sz="13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95" name="Google Shape;595;p95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95"/>
          <p:cNvSpPr txBox="1"/>
          <p:nvPr/>
        </p:nvSpPr>
        <p:spPr>
          <a:xfrm>
            <a:off x="541100" y="310575"/>
            <a:ext cx="54519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Plotting &amp; Feature Importance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t/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97" name="Google Shape;597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5375" y="54950"/>
            <a:ext cx="1185825" cy="11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0267" y="1135062"/>
            <a:ext cx="1104325" cy="334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3" name="Google Shape;603;p96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96"/>
          <p:cNvSpPr txBox="1"/>
          <p:nvPr/>
        </p:nvSpPr>
        <p:spPr>
          <a:xfrm>
            <a:off x="541100" y="310575"/>
            <a:ext cx="54519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Hyperparameter Tunning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t/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05" name="Google Shape;60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75" y="54950"/>
            <a:ext cx="1185825" cy="11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0267" y="1135062"/>
            <a:ext cx="1104325" cy="33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104" y="929075"/>
            <a:ext cx="5957320" cy="3850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96"/>
          <p:cNvSpPr txBox="1"/>
          <p:nvPr/>
        </p:nvSpPr>
        <p:spPr>
          <a:xfrm>
            <a:off x="7451175" y="4668900"/>
            <a:ext cx="1941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More info:</a:t>
            </a:r>
            <a:r>
              <a:rPr lang="es" u="sng">
                <a:solidFill>
                  <a:schemeClr val="hlink"/>
                </a:solidFill>
                <a:hlinkClick r:id="rId6"/>
              </a:rPr>
              <a:t> [1]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7"/>
          <p:cNvSpPr txBox="1"/>
          <p:nvPr/>
        </p:nvSpPr>
        <p:spPr>
          <a:xfrm>
            <a:off x="541104" y="913658"/>
            <a:ext cx="7019100" cy="4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/>
          <a:p>
            <a:pPr indent="-228600" lvl="0" marL="3175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venir"/>
              <a:buChar char="●"/>
            </a:pPr>
            <a:r>
              <a:rPr b="1" lang="es" sz="1200">
                <a:latin typeface="Avenir"/>
                <a:ea typeface="Avenir"/>
                <a:cs typeface="Avenir"/>
                <a:sym typeface="Avenir"/>
              </a:rPr>
              <a:t>Hiper-parámetros</a:t>
            </a:r>
            <a:r>
              <a:rPr lang="es" sz="1200">
                <a:latin typeface="Avenir"/>
                <a:ea typeface="Avenir"/>
                <a:cs typeface="Avenir"/>
                <a:sym typeface="Avenir"/>
              </a:rPr>
              <a:t>: la manera de ajustar nuestros modelos 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-228600" lvl="0" marL="3175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Avenir"/>
              <a:buChar char="●"/>
            </a:pPr>
            <a:r>
              <a:rPr b="1" lang="es" sz="1200">
                <a:latin typeface="Avenir"/>
                <a:ea typeface="Avenir"/>
                <a:cs typeface="Avenir"/>
                <a:sym typeface="Avenir"/>
              </a:rPr>
              <a:t>Feature Importance</a:t>
            </a:r>
            <a:r>
              <a:rPr lang="es" sz="1200">
                <a:latin typeface="Avenir"/>
                <a:ea typeface="Avenir"/>
                <a:cs typeface="Avenir"/>
                <a:sym typeface="Avenir"/>
              </a:rPr>
              <a:t>: determinando los factores más influyentes de nuestro data, cómo visualizarlo y representarlo, además de solucionar un error de la lesson pasada en materia de sorting.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-228600" lvl="0" marL="3175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Avenir"/>
              <a:buChar char="●"/>
            </a:pPr>
            <a:r>
              <a:rPr b="1" lang="es" sz="1200">
                <a:latin typeface="Avenir"/>
                <a:ea typeface="Avenir"/>
                <a:cs typeface="Avenir"/>
                <a:sym typeface="Avenir"/>
              </a:rPr>
              <a:t>One-Hot Encoding</a:t>
            </a:r>
            <a:r>
              <a:rPr lang="es" sz="1200">
                <a:latin typeface="Avenir"/>
                <a:ea typeface="Avenir"/>
                <a:cs typeface="Avenir"/>
                <a:sym typeface="Avenir"/>
              </a:rPr>
              <a:t>: cómo lidiar con datos categóricos de manera eficiente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-228600" lvl="0" marL="3175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Avenir"/>
              <a:buChar char="●"/>
            </a:pPr>
            <a:r>
              <a:rPr b="1" lang="es" sz="1200">
                <a:latin typeface="Avenir"/>
                <a:ea typeface="Avenir"/>
                <a:cs typeface="Avenir"/>
                <a:sym typeface="Avenir"/>
              </a:rPr>
              <a:t>Remove redundant features</a:t>
            </a:r>
            <a:r>
              <a:rPr lang="es" sz="1200">
                <a:latin typeface="Avenir"/>
                <a:ea typeface="Avenir"/>
                <a:cs typeface="Avenir"/>
                <a:sym typeface="Avenir"/>
              </a:rPr>
              <a:t>: haciendo nuestro dataset más “puro” y, a veces, quitando lo superfluo se obtienen mejores resultados (menos varianza)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-228600" lvl="0" marL="3175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Avenir"/>
              <a:buChar char="●"/>
            </a:pPr>
            <a:r>
              <a:rPr b="1" lang="es" sz="1200">
                <a:latin typeface="Avenir"/>
                <a:ea typeface="Avenir"/>
                <a:cs typeface="Avenir"/>
                <a:sym typeface="Avenir"/>
              </a:rPr>
              <a:t>Partial dependent</a:t>
            </a:r>
            <a:r>
              <a:rPr lang="es" sz="1200">
                <a:latin typeface="Avenir"/>
                <a:ea typeface="Avenir"/>
                <a:cs typeface="Avenir"/>
                <a:sym typeface="Avenir"/>
              </a:rPr>
              <a:t>: variables que en ciertas condiciones pueden estar condicionando otras de manera no-relacional (ej. valores por defecto)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-228600" lvl="0" marL="3175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Avenir"/>
              <a:buChar char="●"/>
            </a:pPr>
            <a:r>
              <a:rPr b="1" lang="es" sz="1200">
                <a:latin typeface="Avenir"/>
                <a:ea typeface="Avenir"/>
                <a:cs typeface="Avenir"/>
                <a:sym typeface="Avenir"/>
              </a:rPr>
              <a:t>Tree interpreter:</a:t>
            </a:r>
            <a:r>
              <a:rPr lang="es" sz="1200">
                <a:latin typeface="Avenir"/>
                <a:ea typeface="Avenir"/>
                <a:cs typeface="Avenir"/>
                <a:sym typeface="Avenir"/>
              </a:rPr>
              <a:t> cogiendo trees uno por uno y disecando predicciones per-row y per-tree. ¿Qué trees y en qué rows proporcionan una mayor eficacia/precisión?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-228600" lvl="0" marL="317500" rtl="0" algn="l">
              <a:lnSpc>
                <a:spcPct val="150000"/>
              </a:lnSpc>
              <a:spcBef>
                <a:spcPts val="700"/>
              </a:spcBef>
              <a:spcAft>
                <a:spcPts val="700"/>
              </a:spcAft>
              <a:buSzPts val="1200"/>
              <a:buFont typeface="Avenir"/>
              <a:buChar char="●"/>
            </a:pPr>
            <a:r>
              <a:rPr b="1" lang="es" sz="1200">
                <a:latin typeface="Avenir"/>
                <a:ea typeface="Avenir"/>
                <a:cs typeface="Avenir"/>
                <a:sym typeface="Avenir"/>
              </a:rPr>
              <a:t>Cross-validation</a:t>
            </a:r>
            <a:r>
              <a:rPr lang="es" sz="1200">
                <a:latin typeface="Avenir"/>
                <a:ea typeface="Avenir"/>
                <a:cs typeface="Avenir"/>
                <a:sym typeface="Avenir"/>
              </a:rPr>
              <a:t>: usando todo el dataset como test y training al mismo tiempo (ventajas y desventajas)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614" name="Google Shape;614;p97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97"/>
          <p:cNvSpPr txBox="1"/>
          <p:nvPr/>
        </p:nvSpPr>
        <p:spPr>
          <a:xfrm>
            <a:off x="541100" y="310575"/>
            <a:ext cx="54519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Feature Engineering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t/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16" name="Google Shape;61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75" y="54950"/>
            <a:ext cx="1185825" cy="11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0267" y="1135062"/>
            <a:ext cx="1104325" cy="334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2" name="Google Shape;622;p98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3" name="Google Shape;623;p98"/>
          <p:cNvSpPr txBox="1"/>
          <p:nvPr/>
        </p:nvSpPr>
        <p:spPr>
          <a:xfrm>
            <a:off x="541100" y="310575"/>
            <a:ext cx="62691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Classification vs. Regression Evaluation</a:t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t/>
            </a:r>
            <a:endParaRPr sz="2400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24" name="Google Shape;62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75" y="54950"/>
            <a:ext cx="1185825" cy="11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0267" y="1135062"/>
            <a:ext cx="1104325" cy="33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375" y="967275"/>
            <a:ext cx="6719250" cy="40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98"/>
          <p:cNvSpPr/>
          <p:nvPr/>
        </p:nvSpPr>
        <p:spPr>
          <a:xfrm>
            <a:off x="1816900" y="980325"/>
            <a:ext cx="4404900" cy="1941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98"/>
          <p:cNvSpPr txBox="1"/>
          <p:nvPr/>
        </p:nvSpPr>
        <p:spPr>
          <a:xfrm>
            <a:off x="6877400" y="4557800"/>
            <a:ext cx="1941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More info: </a:t>
            </a:r>
            <a:r>
              <a:rPr lang="es" u="sng">
                <a:solidFill>
                  <a:schemeClr val="hlink"/>
                </a:solidFill>
                <a:hlinkClick r:id="rId6"/>
              </a:rPr>
              <a:t>[1]</a:t>
            </a:r>
            <a:r>
              <a:rPr lang="es"/>
              <a:t> </a:t>
            </a:r>
            <a:r>
              <a:rPr lang="es" u="sng">
                <a:solidFill>
                  <a:schemeClr val="hlink"/>
                </a:solidFill>
                <a:hlinkClick r:id="rId7"/>
              </a:rPr>
              <a:t>[2]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3" name="Google Shape;633;p99"/>
          <p:cNvCxnSpPr/>
          <p:nvPr/>
        </p:nvCxnSpPr>
        <p:spPr>
          <a:xfrm>
            <a:off x="541097" y="640139"/>
            <a:ext cx="2704500" cy="6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99"/>
          <p:cNvSpPr txBox="1"/>
          <p:nvPr/>
        </p:nvSpPr>
        <p:spPr>
          <a:xfrm>
            <a:off x="541100" y="310575"/>
            <a:ext cx="27288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Challenge!</a:t>
            </a: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5" name="Google Shape;63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624" y="0"/>
            <a:ext cx="38853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0" name="Google Shape;640;p100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1" name="Google Shape;641;p100"/>
          <p:cNvSpPr txBox="1"/>
          <p:nvPr/>
        </p:nvSpPr>
        <p:spPr>
          <a:xfrm>
            <a:off x="541100" y="310575"/>
            <a:ext cx="1811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Bibliografía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2" name="Google Shape;64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75" y="54950"/>
            <a:ext cx="1185825" cy="11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0267" y="1135062"/>
            <a:ext cx="1104325" cy="334213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100"/>
          <p:cNvSpPr txBox="1"/>
          <p:nvPr/>
        </p:nvSpPr>
        <p:spPr>
          <a:xfrm>
            <a:off x="541100" y="1029325"/>
            <a:ext cx="53769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/1./ /Hands-on Machine Learning with Scikit-Learn, Keras, and TensorFlow/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/2./ /Fast.AI - Introduction to Machine Learning for Coders/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/3./ /MLCourse.AI/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/4./ /DeltaAnalytics/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/5./ /The Hundred-page Machine Learning Book/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/6./ /Machine Learning for Humans (Vishal Maini)/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/7./ /Datacamp/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venir"/>
                <a:ea typeface="Avenir"/>
                <a:cs typeface="Avenir"/>
                <a:sym typeface="Avenir"/>
              </a:rPr>
              <a:t>/8./ /DataQuest/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45" name="Google Shape;645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2000" y="2026225"/>
            <a:ext cx="1515050" cy="19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9750" y="3916125"/>
            <a:ext cx="1773150" cy="84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5625" y="2607175"/>
            <a:ext cx="1718975" cy="24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101"/>
          <p:cNvPicPr preferRelativeResize="0"/>
          <p:nvPr/>
        </p:nvPicPr>
        <p:blipFill rotWithShape="1">
          <a:blip r:embed="rId3">
            <a:alphaModFix/>
          </a:blip>
          <a:srcRect b="15096" l="0" r="0" t="-4799"/>
          <a:stretch/>
        </p:blipFill>
        <p:spPr>
          <a:xfrm>
            <a:off x="0" y="318722"/>
            <a:ext cx="9144003" cy="48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101"/>
          <p:cNvSpPr txBox="1"/>
          <p:nvPr/>
        </p:nvSpPr>
        <p:spPr>
          <a:xfrm>
            <a:off x="0" y="-34724"/>
            <a:ext cx="9153300" cy="6132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6350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E57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101"/>
          <p:cNvSpPr txBox="1"/>
          <p:nvPr>
            <p:ph type="title"/>
          </p:nvPr>
        </p:nvSpPr>
        <p:spPr>
          <a:xfrm>
            <a:off x="217393" y="-9232"/>
            <a:ext cx="768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WI-FI</a:t>
            </a:r>
            <a:endParaRPr b="1" sz="3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5" name="Google Shape;655;p101"/>
          <p:cNvSpPr txBox="1"/>
          <p:nvPr/>
        </p:nvSpPr>
        <p:spPr>
          <a:xfrm>
            <a:off x="6777000" y="4434949"/>
            <a:ext cx="23670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3700" lIns="63700" spcFirstLastPara="1" rIns="63700" wrap="square" tIns="63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400">
                <a:solidFill>
                  <a:srgbClr val="E69138"/>
                </a:solidFill>
                <a:latin typeface="Avenir"/>
                <a:ea typeface="Avenir"/>
                <a:cs typeface="Avenir"/>
                <a:sym typeface="Avenir"/>
              </a:rPr>
              <a:t>madrid@saturdays.ai</a:t>
            </a:r>
            <a:endParaRPr i="1" sz="1400">
              <a:solidFill>
                <a:srgbClr val="E69138"/>
              </a:solidFill>
            </a:endParaRPr>
          </a:p>
        </p:txBody>
      </p:sp>
      <p:sp>
        <p:nvSpPr>
          <p:cNvPr id="656" name="Google Shape;656;p101"/>
          <p:cNvSpPr txBox="1"/>
          <p:nvPr/>
        </p:nvSpPr>
        <p:spPr>
          <a:xfrm>
            <a:off x="415179" y="854371"/>
            <a:ext cx="8323200" cy="12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latin typeface="Avenir"/>
                <a:ea typeface="Avenir"/>
                <a:cs typeface="Avenir"/>
                <a:sym typeface="Avenir"/>
              </a:rPr>
              <a:t>LOOM_Guest -&gt; Bienvenidos!</a:t>
            </a:r>
            <a:endParaRPr sz="33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latin typeface="Avenir"/>
                <a:ea typeface="Avenir"/>
                <a:cs typeface="Avenir"/>
                <a:sym typeface="Avenir"/>
              </a:rPr>
              <a:t>LOOM Princesa -&gt; LoomPr1nc3sa</a:t>
            </a:r>
            <a:endParaRPr sz="3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7" name="Google Shape;657;p101"/>
          <p:cNvSpPr txBox="1"/>
          <p:nvPr/>
        </p:nvSpPr>
        <p:spPr>
          <a:xfrm>
            <a:off x="522975" y="135275"/>
            <a:ext cx="1811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Wi-Fi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2"/>
          <p:cNvSpPr txBox="1"/>
          <p:nvPr/>
        </p:nvSpPr>
        <p:spPr>
          <a:xfrm>
            <a:off x="1825751" y="196850"/>
            <a:ext cx="55179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latin typeface="Muli"/>
                <a:ea typeface="Muli"/>
                <a:cs typeface="Muli"/>
                <a:sym typeface="Muli"/>
              </a:rPr>
              <a:t>Gracias a nuestros partners por ayudar a Saturdays.AI a salvar la brecha de habilidades de la 4ª revolución industrial, acercando la IA a todo el mundo.</a:t>
            </a:r>
            <a:endParaRPr sz="1200">
              <a:latin typeface="Muli"/>
              <a:ea typeface="Muli"/>
              <a:cs typeface="Muli"/>
              <a:sym typeface="Muli"/>
            </a:endParaRPr>
          </a:p>
          <a:p>
            <a:pPr indent="0" lvl="0" marL="0" marR="508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508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508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508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508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231F2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63" name="Google Shape;66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916" y="1308250"/>
            <a:ext cx="1385825" cy="61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102"/>
          <p:cNvPicPr preferRelativeResize="0"/>
          <p:nvPr/>
        </p:nvPicPr>
        <p:blipFill rotWithShape="1">
          <a:blip r:embed="rId4">
            <a:alphaModFix/>
          </a:blip>
          <a:srcRect b="33396" l="17349" r="18009" t="31879"/>
          <a:stretch/>
        </p:blipFill>
        <p:spPr>
          <a:xfrm>
            <a:off x="3906590" y="1308241"/>
            <a:ext cx="1593121" cy="617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6829" y="1290493"/>
            <a:ext cx="1532895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9474" y="2326024"/>
            <a:ext cx="1176851" cy="7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4273" y="2053912"/>
            <a:ext cx="1417749" cy="10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38699" y="3558150"/>
            <a:ext cx="2173552" cy="4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1239" y="2008689"/>
            <a:ext cx="1764074" cy="12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34575" y="3126027"/>
            <a:ext cx="1881201" cy="13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Google Shape;326;p68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68"/>
          <p:cNvSpPr txBox="1"/>
          <p:nvPr/>
        </p:nvSpPr>
        <p:spPr>
          <a:xfrm>
            <a:off x="541100" y="310575"/>
            <a:ext cx="32919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State of the course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68"/>
          <p:cNvSpPr txBox="1"/>
          <p:nvPr/>
        </p:nvSpPr>
        <p:spPr>
          <a:xfrm>
            <a:off x="541100" y="997250"/>
            <a:ext cx="68589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800">
                <a:latin typeface="Avenir"/>
                <a:ea typeface="Avenir"/>
                <a:cs typeface="Avenir"/>
                <a:sym typeface="Avenir"/>
              </a:rPr>
              <a:t>#1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Exploratory Data Analysis &amp; Classification ✅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800">
                <a:latin typeface="Avenir"/>
                <a:ea typeface="Avenir"/>
                <a:cs typeface="Avenir"/>
                <a:sym typeface="Avenir"/>
              </a:rPr>
              <a:t>#2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Regression &amp; Model Validation ✅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800">
                <a:latin typeface="Avenir"/>
                <a:ea typeface="Avenir"/>
                <a:cs typeface="Avenir"/>
                <a:sym typeface="Avenir"/>
              </a:rPr>
              <a:t>#3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Random Forest Deep Dive 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🔴 Today!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800">
                <a:latin typeface="Avenir"/>
                <a:ea typeface="Avenir"/>
                <a:cs typeface="Avenir"/>
                <a:sym typeface="Avenir"/>
              </a:rPr>
              <a:t>#4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Unsupervised Learning 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🔜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800">
                <a:latin typeface="Avenir"/>
                <a:ea typeface="Avenir"/>
                <a:cs typeface="Avenir"/>
                <a:sym typeface="Avenir"/>
              </a:rPr>
              <a:t>#5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Neural Networks, Gradient Descent 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🔜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s" sz="1800">
                <a:latin typeface="Avenir"/>
                <a:ea typeface="Avenir"/>
                <a:cs typeface="Avenir"/>
                <a:sym typeface="Avenir"/>
              </a:rPr>
              <a:t>#6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 NLP </a:t>
            </a:r>
            <a:r>
              <a:rPr lang="es" sz="1800">
                <a:latin typeface="Avenir"/>
                <a:ea typeface="Avenir"/>
                <a:cs typeface="Avenir"/>
                <a:sym typeface="Avenir"/>
              </a:rPr>
              <a:t>🔜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t/>
            </a: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29" name="Google Shape;32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75" y="54950"/>
            <a:ext cx="1185825" cy="11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0267" y="1135062"/>
            <a:ext cx="1104325" cy="334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Google Shape;335;p69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69"/>
          <p:cNvSpPr txBox="1"/>
          <p:nvPr/>
        </p:nvSpPr>
        <p:spPr>
          <a:xfrm>
            <a:off x="541100" y="310575"/>
            <a:ext cx="32919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¿Dudas?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7" name="Google Shape;3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75" y="54950"/>
            <a:ext cx="1185825" cy="11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0267" y="1135062"/>
            <a:ext cx="1104325" cy="334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300" y="1225650"/>
            <a:ext cx="3859276" cy="385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4" name="Google Shape;344;p70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70"/>
          <p:cNvSpPr txBox="1"/>
          <p:nvPr/>
        </p:nvSpPr>
        <p:spPr>
          <a:xfrm>
            <a:off x="541100" y="310575"/>
            <a:ext cx="6803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Random Forest Deep Dive  🏊🏻‍♂️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70"/>
          <p:cNvSpPr txBox="1"/>
          <p:nvPr/>
        </p:nvSpPr>
        <p:spPr>
          <a:xfrm>
            <a:off x="767050" y="1037725"/>
            <a:ext cx="5670300" cy="3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b="1" lang="es" sz="1800">
                <a:latin typeface="Avenir"/>
                <a:ea typeface="Avenir"/>
                <a:cs typeface="Avenir"/>
                <a:sym typeface="Avenir"/>
              </a:rPr>
              <a:t>Random Forest &amp; Gradient Boosting</a:t>
            </a:r>
            <a:endParaRPr b="1" sz="1800"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b="1" lang="es" sz="1800">
                <a:latin typeface="Avenir"/>
                <a:ea typeface="Avenir"/>
                <a:cs typeface="Avenir"/>
                <a:sym typeface="Avenir"/>
              </a:rPr>
              <a:t>Bagging, Boosting &amp; Out of Bag</a:t>
            </a:r>
            <a:endParaRPr b="1" sz="1800"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b="1" lang="es" sz="1800">
                <a:latin typeface="Avenir"/>
                <a:ea typeface="Avenir"/>
                <a:cs typeface="Avenir"/>
                <a:sym typeface="Avenir"/>
              </a:rPr>
              <a:t>Hyperparameter tunning</a:t>
            </a:r>
            <a:endParaRPr b="1" sz="1800"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b="1" lang="es" sz="1800">
                <a:latin typeface="Avenir"/>
                <a:ea typeface="Avenir"/>
                <a:cs typeface="Avenir"/>
                <a:sym typeface="Avenir"/>
              </a:rPr>
              <a:t>Feature Engineering</a:t>
            </a:r>
            <a:endParaRPr b="1" sz="1800"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b="1" lang="es" sz="1800">
                <a:latin typeface="Avenir"/>
                <a:ea typeface="Avenir"/>
                <a:cs typeface="Avenir"/>
                <a:sym typeface="Avenir"/>
              </a:rPr>
              <a:t>Classification vs Regression Evaluation</a:t>
            </a:r>
            <a:endParaRPr b="1"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47" name="Google Shape;34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375" y="54950"/>
            <a:ext cx="1185825" cy="11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0267" y="1135062"/>
            <a:ext cx="1104325" cy="33421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70"/>
          <p:cNvSpPr/>
          <p:nvPr/>
        </p:nvSpPr>
        <p:spPr>
          <a:xfrm>
            <a:off x="699050" y="1521200"/>
            <a:ext cx="197700" cy="557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79646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70"/>
          <p:cNvSpPr/>
          <p:nvPr/>
        </p:nvSpPr>
        <p:spPr>
          <a:xfrm>
            <a:off x="699050" y="2174950"/>
            <a:ext cx="197700" cy="557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79646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70"/>
          <p:cNvSpPr/>
          <p:nvPr/>
        </p:nvSpPr>
        <p:spPr>
          <a:xfrm>
            <a:off x="699050" y="2828700"/>
            <a:ext cx="197700" cy="557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79646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70"/>
          <p:cNvSpPr/>
          <p:nvPr/>
        </p:nvSpPr>
        <p:spPr>
          <a:xfrm>
            <a:off x="699050" y="3482450"/>
            <a:ext cx="197700" cy="5577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79646"/>
          </a:solidFill>
          <a:ln cap="flat" cmpd="sng" w="9525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7" name="Google Shape;357;p71"/>
          <p:cNvCxnSpPr/>
          <p:nvPr/>
        </p:nvCxnSpPr>
        <p:spPr>
          <a:xfrm>
            <a:off x="541097" y="640140"/>
            <a:ext cx="7684500" cy="6300"/>
          </a:xfrm>
          <a:prstGeom prst="straightConnector1">
            <a:avLst/>
          </a:prstGeom>
          <a:noFill/>
          <a:ln cap="flat" cmpd="sng" w="1143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8" name="Google Shape;358;p71"/>
          <p:cNvSpPr txBox="1"/>
          <p:nvPr/>
        </p:nvSpPr>
        <p:spPr>
          <a:xfrm>
            <a:off x="555121" y="309112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6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¿Where we are?</a:t>
            </a:r>
            <a:endParaRPr b="0" i="0" sz="600" u="none" cap="none" strike="noStrik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59" name="Google Shape;359;p71"/>
          <p:cNvPicPr preferRelativeResize="0"/>
          <p:nvPr/>
        </p:nvPicPr>
        <p:blipFill rotWithShape="1">
          <a:blip r:embed="rId3">
            <a:alphaModFix/>
          </a:blip>
          <a:srcRect b="4274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2321" y="937468"/>
            <a:ext cx="5372934" cy="384164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71"/>
          <p:cNvSpPr/>
          <p:nvPr/>
        </p:nvSpPr>
        <p:spPr>
          <a:xfrm rot="8417482">
            <a:off x="5053438" y="459538"/>
            <a:ext cx="2088643" cy="3228028"/>
          </a:xfrm>
          <a:prstGeom prst="ellipse">
            <a:avLst/>
          </a:prstGeom>
          <a:noFill/>
          <a:ln cap="flat" cmpd="sng" w="38100">
            <a:solidFill>
              <a:srgbClr val="E424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700" lIns="63700" spcFirstLastPara="1" rIns="63700" wrap="square" tIns="63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71"/>
          <p:cNvSpPr txBox="1"/>
          <p:nvPr/>
        </p:nvSpPr>
        <p:spPr>
          <a:xfrm>
            <a:off x="6003125" y="3503167"/>
            <a:ext cx="13878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s" sz="1700" u="none" cap="none" strike="noStrike">
                <a:solidFill>
                  <a:srgbClr val="E42454"/>
                </a:solidFill>
                <a:latin typeface="Arial"/>
                <a:ea typeface="Arial"/>
                <a:cs typeface="Arial"/>
                <a:sym typeface="Arial"/>
              </a:rPr>
              <a:t>Supervised Learning</a:t>
            </a:r>
            <a:endParaRPr b="1" i="0" sz="1700" u="none" cap="none" strike="noStrike">
              <a:solidFill>
                <a:srgbClr val="E42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71"/>
          <p:cNvSpPr/>
          <p:nvPr/>
        </p:nvSpPr>
        <p:spPr>
          <a:xfrm>
            <a:off x="4451446" y="711629"/>
            <a:ext cx="2716500" cy="1154100"/>
          </a:xfrm>
          <a:prstGeom prst="ellipse">
            <a:avLst/>
          </a:prstGeom>
          <a:noFill/>
          <a:ln cap="flat" cmpd="sng" w="76200">
            <a:solidFill>
              <a:srgbClr val="F36F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700" lIns="63700" spcFirstLastPara="1" rIns="63700" wrap="square" tIns="63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71"/>
          <p:cNvSpPr txBox="1"/>
          <p:nvPr/>
        </p:nvSpPr>
        <p:spPr>
          <a:xfrm>
            <a:off x="7298482" y="953438"/>
            <a:ext cx="1589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/>
          <a:p>
            <a:pPr indent="-215900" lvl="0" marL="317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69"/>
              </a:buClr>
              <a:buSzPts val="1000"/>
              <a:buFont typeface="Arial"/>
              <a:buChar char="●"/>
            </a:pPr>
            <a:r>
              <a:rPr b="1" i="0" lang="es" sz="1000" u="none" cap="none" strike="noStrike">
                <a:solidFill>
                  <a:srgbClr val="F36F69"/>
                </a:solidFill>
                <a:latin typeface="Arial"/>
                <a:ea typeface="Arial"/>
                <a:cs typeface="Arial"/>
                <a:sym typeface="Arial"/>
              </a:rPr>
              <a:t>Categorical response variable</a:t>
            </a:r>
            <a:endParaRPr b="1" i="0" sz="1000" u="none" cap="none" strike="noStrike">
              <a:solidFill>
                <a:srgbClr val="F36F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175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69"/>
              </a:buClr>
              <a:buSzPts val="1000"/>
              <a:buFont typeface="Arial"/>
              <a:buChar char="●"/>
            </a:pPr>
            <a:r>
              <a:rPr b="1" i="0" lang="es" sz="1000" u="none" cap="none" strike="noStrike">
                <a:solidFill>
                  <a:srgbClr val="F36F69"/>
                </a:solidFill>
                <a:latin typeface="Arial"/>
                <a:ea typeface="Arial"/>
                <a:cs typeface="Arial"/>
                <a:sym typeface="Arial"/>
              </a:rPr>
              <a:t>Classification problems</a:t>
            </a:r>
            <a:endParaRPr b="1" i="0" sz="1000" u="none" cap="none" strike="noStrike">
              <a:solidFill>
                <a:srgbClr val="F36F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71"/>
          <p:cNvSpPr/>
          <p:nvPr/>
        </p:nvSpPr>
        <p:spPr>
          <a:xfrm>
            <a:off x="5744482" y="1865680"/>
            <a:ext cx="1886100" cy="1435200"/>
          </a:xfrm>
          <a:prstGeom prst="ellipse">
            <a:avLst/>
          </a:prstGeom>
          <a:noFill/>
          <a:ln cap="flat" cmpd="sng" w="76200">
            <a:solidFill>
              <a:srgbClr val="F36F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700" lIns="63700" spcFirstLastPara="1" rIns="63700" wrap="square" tIns="63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71"/>
          <p:cNvSpPr txBox="1"/>
          <p:nvPr/>
        </p:nvSpPr>
        <p:spPr>
          <a:xfrm>
            <a:off x="7630625" y="2307193"/>
            <a:ext cx="1589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3700" lIns="63700" spcFirstLastPara="1" rIns="63700" wrap="square" tIns="63700">
            <a:noAutofit/>
          </a:bodyPr>
          <a:lstStyle/>
          <a:p>
            <a:pPr indent="-21590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69"/>
              </a:buClr>
              <a:buSzPts val="1000"/>
              <a:buFont typeface="Arial"/>
              <a:buChar char="●"/>
            </a:pPr>
            <a:r>
              <a:rPr b="1" i="0" lang="es" sz="1000" u="none" cap="none" strike="noStrike">
                <a:solidFill>
                  <a:srgbClr val="F36F69"/>
                </a:solidFill>
                <a:latin typeface="Arial"/>
                <a:ea typeface="Arial"/>
                <a:cs typeface="Arial"/>
                <a:sym typeface="Arial"/>
              </a:rPr>
              <a:t>Linear response variables</a:t>
            </a:r>
            <a:endParaRPr b="1" i="0" sz="1000" u="none" cap="none" strike="noStrike">
              <a:solidFill>
                <a:srgbClr val="F36F6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17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6F69"/>
              </a:buClr>
              <a:buSzPts val="1000"/>
              <a:buFont typeface="Arial"/>
              <a:buChar char="●"/>
            </a:pPr>
            <a:r>
              <a:rPr b="1" i="0" lang="es" sz="1000" u="none" cap="none" strike="noStrike">
                <a:solidFill>
                  <a:srgbClr val="F36F69"/>
                </a:solidFill>
                <a:latin typeface="Arial"/>
                <a:ea typeface="Arial"/>
                <a:cs typeface="Arial"/>
                <a:sym typeface="Arial"/>
              </a:rPr>
              <a:t>Linear problems</a:t>
            </a:r>
            <a:endParaRPr b="1" i="0" sz="1000" u="none" cap="none" strike="noStrike">
              <a:solidFill>
                <a:srgbClr val="F36F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72"/>
          <p:cNvGrpSpPr/>
          <p:nvPr/>
        </p:nvGrpSpPr>
        <p:grpSpPr>
          <a:xfrm>
            <a:off x="1437047" y="810291"/>
            <a:ext cx="5779545" cy="4304380"/>
            <a:chOff x="2011825" y="1224375"/>
            <a:chExt cx="8091201" cy="6504050"/>
          </a:xfrm>
        </p:grpSpPr>
        <p:pic>
          <p:nvPicPr>
            <p:cNvPr id="372" name="Google Shape;372;p72"/>
            <p:cNvPicPr preferRelativeResize="0"/>
            <p:nvPr/>
          </p:nvPicPr>
          <p:blipFill rotWithShape="1">
            <a:blip r:embed="rId3">
              <a:alphaModFix/>
            </a:blip>
            <a:srcRect b="34071" l="0" r="0" t="0"/>
            <a:stretch/>
          </p:blipFill>
          <p:spPr>
            <a:xfrm>
              <a:off x="2011825" y="1224375"/>
              <a:ext cx="8091201" cy="6083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72"/>
            <p:cNvPicPr preferRelativeResize="0"/>
            <p:nvPr/>
          </p:nvPicPr>
          <p:blipFill rotWithShape="1">
            <a:blip r:embed="rId4">
              <a:alphaModFix/>
            </a:blip>
            <a:srcRect b="6515" l="0" r="0" t="0"/>
            <a:stretch/>
          </p:blipFill>
          <p:spPr>
            <a:xfrm>
              <a:off x="5210975" y="6718125"/>
              <a:ext cx="2067875" cy="10103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74" name="Google Shape;374;p72"/>
          <p:cNvCxnSpPr/>
          <p:nvPr/>
        </p:nvCxnSpPr>
        <p:spPr>
          <a:xfrm>
            <a:off x="541097" y="640139"/>
            <a:ext cx="6961800" cy="300"/>
          </a:xfrm>
          <a:prstGeom prst="straightConnector1">
            <a:avLst/>
          </a:prstGeom>
          <a:noFill/>
          <a:ln cap="flat" cmpd="sng" w="152400">
            <a:solidFill>
              <a:srgbClr val="FEB38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72"/>
          <p:cNvSpPr txBox="1"/>
          <p:nvPr/>
        </p:nvSpPr>
        <p:spPr>
          <a:xfrm>
            <a:off x="541100" y="310575"/>
            <a:ext cx="5527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4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ML Algorithms</a:t>
            </a:r>
            <a:endParaRPr sz="2400">
              <a:solidFill>
                <a:srgbClr val="00426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6" name="Google Shape;376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5375" y="54950"/>
            <a:ext cx="1185825" cy="11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0267" y="1135062"/>
            <a:ext cx="1104325" cy="334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73"/>
          <p:cNvPicPr preferRelativeResize="0"/>
          <p:nvPr/>
        </p:nvPicPr>
        <p:blipFill rotWithShape="1">
          <a:blip r:embed="rId3">
            <a:alphaModFix/>
          </a:blip>
          <a:srcRect b="4274" l="0" r="0" t="5918"/>
          <a:stretch/>
        </p:blipFill>
        <p:spPr>
          <a:xfrm>
            <a:off x="8233482" y="0"/>
            <a:ext cx="910607" cy="79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3350" y="1256874"/>
            <a:ext cx="6109275" cy="33990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Google Shape;384;p73"/>
          <p:cNvCxnSpPr/>
          <p:nvPr/>
        </p:nvCxnSpPr>
        <p:spPr>
          <a:xfrm flipH="1" rot="10800000">
            <a:off x="245400" y="2803025"/>
            <a:ext cx="8653200" cy="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85" name="Google Shape;385;p73"/>
          <p:cNvSpPr txBox="1"/>
          <p:nvPr/>
        </p:nvSpPr>
        <p:spPr>
          <a:xfrm>
            <a:off x="6169550" y="960750"/>
            <a:ext cx="21009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DEPTH OF TREE</a:t>
            </a:r>
            <a:endParaRPr b="1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3"/>
          <p:cNvSpPr txBox="1"/>
          <p:nvPr/>
        </p:nvSpPr>
        <p:spPr>
          <a:xfrm>
            <a:off x="7803475" y="2477975"/>
            <a:ext cx="1075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Depth =1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7" name="Google Shape;387;p73"/>
          <p:cNvCxnSpPr/>
          <p:nvPr/>
        </p:nvCxnSpPr>
        <p:spPr>
          <a:xfrm flipH="1" rot="10800000">
            <a:off x="245400" y="3862000"/>
            <a:ext cx="8653200" cy="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88" name="Google Shape;388;p73"/>
          <p:cNvSpPr txBox="1"/>
          <p:nvPr/>
        </p:nvSpPr>
        <p:spPr>
          <a:xfrm>
            <a:off x="7803475" y="3538925"/>
            <a:ext cx="1075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Depth =2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9" name="Google Shape;389;p73"/>
          <p:cNvCxnSpPr/>
          <p:nvPr/>
        </p:nvCxnSpPr>
        <p:spPr>
          <a:xfrm flipH="1" rot="10800000">
            <a:off x="245400" y="4748000"/>
            <a:ext cx="8653200" cy="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90" name="Google Shape;390;p73"/>
          <p:cNvSpPr txBox="1"/>
          <p:nvPr/>
        </p:nvSpPr>
        <p:spPr>
          <a:xfrm>
            <a:off x="7823100" y="4422475"/>
            <a:ext cx="1075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Depth =3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73"/>
          <p:cNvCxnSpPr/>
          <p:nvPr/>
        </p:nvCxnSpPr>
        <p:spPr>
          <a:xfrm>
            <a:off x="541097" y="640139"/>
            <a:ext cx="7684500" cy="6300"/>
          </a:xfrm>
          <a:prstGeom prst="straightConnector1">
            <a:avLst/>
          </a:prstGeom>
          <a:noFill/>
          <a:ln cap="flat" cmpd="sng" w="38100">
            <a:solidFill>
              <a:srgbClr val="FEB38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2" name="Google Shape;392;p73"/>
          <p:cNvSpPr txBox="1"/>
          <p:nvPr/>
        </p:nvSpPr>
        <p:spPr>
          <a:xfrm>
            <a:off x="555120" y="294363"/>
            <a:ext cx="6835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</a:pPr>
            <a:r>
              <a:rPr lang="es" sz="2600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¿Remember? </a:t>
            </a:r>
            <a:r>
              <a:rPr b="0" i="0" lang="es" sz="2600" u="none" cap="none" strike="noStrike">
                <a:solidFill>
                  <a:srgbClr val="00426E"/>
                </a:solidFill>
                <a:latin typeface="Lato Black"/>
                <a:ea typeface="Lato Black"/>
                <a:cs typeface="Lato Black"/>
                <a:sym typeface="Lato Black"/>
              </a:rPr>
              <a:t>Decision Tree Algorithms</a:t>
            </a:r>
            <a:endParaRPr b="0" i="0" sz="600" u="none" cap="none" strike="noStrike">
              <a:solidFill>
                <a:srgbClr val="00426E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 Theme">
  <a:themeElements>
    <a:clrScheme name="Default Theme">
      <a:dk1>
        <a:srgbClr val="7F7F7F"/>
      </a:dk1>
      <a:lt1>
        <a:srgbClr val="FFFFFF"/>
      </a:lt1>
      <a:dk2>
        <a:srgbClr val="A7A7A7"/>
      </a:dk2>
      <a:lt2>
        <a:srgbClr val="535353"/>
      </a:lt2>
      <a:accent1>
        <a:srgbClr val="707070"/>
      </a:accent1>
      <a:accent2>
        <a:srgbClr val="D87766"/>
      </a:accent2>
      <a:accent3>
        <a:srgbClr val="FFFFFF"/>
      </a:accent3>
      <a:accent4>
        <a:srgbClr val="707070"/>
      </a:accent4>
      <a:accent5>
        <a:srgbClr val="D87766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1F2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